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38" r:id="rId4"/>
    <p:sldId id="340" r:id="rId5"/>
    <p:sldId id="294" r:id="rId6"/>
    <p:sldId id="346" r:id="rId7"/>
    <p:sldId id="347" r:id="rId8"/>
    <p:sldId id="341" r:id="rId9"/>
    <p:sldId id="296" r:id="rId10"/>
    <p:sldId id="297" r:id="rId11"/>
    <p:sldId id="298" r:id="rId12"/>
    <p:sldId id="310" r:id="rId13"/>
    <p:sldId id="348" r:id="rId14"/>
    <p:sldId id="295" r:id="rId15"/>
    <p:sldId id="301" r:id="rId16"/>
    <p:sldId id="342" r:id="rId17"/>
    <p:sldId id="302" r:id="rId18"/>
    <p:sldId id="337" r:id="rId19"/>
    <p:sldId id="316" r:id="rId20"/>
    <p:sldId id="303" r:id="rId21"/>
    <p:sldId id="315" r:id="rId22"/>
    <p:sldId id="318" r:id="rId23"/>
    <p:sldId id="312" r:id="rId24"/>
    <p:sldId id="304" r:id="rId25"/>
    <p:sldId id="320" r:id="rId26"/>
    <p:sldId id="322" r:id="rId27"/>
    <p:sldId id="317" r:id="rId28"/>
    <p:sldId id="305" r:id="rId29"/>
    <p:sldId id="313" r:id="rId30"/>
    <p:sldId id="307" r:id="rId31"/>
    <p:sldId id="306" r:id="rId32"/>
    <p:sldId id="343" r:id="rId33"/>
    <p:sldId id="319" r:id="rId34"/>
    <p:sldId id="323" r:id="rId35"/>
    <p:sldId id="321" r:id="rId36"/>
    <p:sldId id="311" r:id="rId37"/>
    <p:sldId id="314" r:id="rId38"/>
    <p:sldId id="327" r:id="rId39"/>
    <p:sldId id="308" r:id="rId40"/>
    <p:sldId id="344" r:id="rId41"/>
    <p:sldId id="328" r:id="rId42"/>
    <p:sldId id="329" r:id="rId43"/>
    <p:sldId id="330" r:id="rId44"/>
    <p:sldId id="335" r:id="rId45"/>
    <p:sldId id="345" r:id="rId46"/>
    <p:sldId id="331" r:id="rId47"/>
    <p:sldId id="336" r:id="rId48"/>
    <p:sldId id="332" r:id="rId49"/>
    <p:sldId id="333" r:id="rId50"/>
    <p:sldId id="300" r:id="rId51"/>
    <p:sldId id="292" r:id="rId52"/>
  </p:sldIdLst>
  <p:sldSz cx="9144000" cy="6858000" type="screen4x3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660" y="7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IN" altLang="en-US"/>
          </a:p>
        </p:txBody>
      </p:sp>
      <p:sp>
        <p:nvSpPr>
          <p:cNvPr id="2051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IN" altLang="en-US"/>
          </a:p>
        </p:txBody>
      </p:sp>
      <p:sp>
        <p:nvSpPr>
          <p:cNvPr id="2052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IN" altLang="en-US"/>
          </a:p>
        </p:txBody>
      </p:sp>
      <p:sp>
        <p:nvSpPr>
          <p:cNvPr id="2053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IN" altLang="en-US"/>
          </a:p>
        </p:txBody>
      </p:sp>
      <p:sp>
        <p:nvSpPr>
          <p:cNvPr id="2054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IN" altLang="en-US"/>
          </a:p>
        </p:txBody>
      </p:sp>
      <p:sp>
        <p:nvSpPr>
          <p:cNvPr id="2055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IN" altLang="en-US"/>
          </a:p>
        </p:txBody>
      </p:sp>
      <p:sp>
        <p:nvSpPr>
          <p:cNvPr id="2056" name="Text Box 7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IN" altLang="en-US"/>
          </a:p>
        </p:txBody>
      </p:sp>
      <p:sp>
        <p:nvSpPr>
          <p:cNvPr id="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2058" name="Rectangle 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2475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" name="Rectangle 10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687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 smtClean="0"/>
          </a:p>
        </p:txBody>
      </p:sp>
      <p:sp>
        <p:nvSpPr>
          <p:cNvPr id="2060" name="Text Box 11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I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E10D609-AE13-4AE7-81A3-B22A9D8A6C5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523847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D01D883-BC71-4FC5-9FDD-9017BAED817F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0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70396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7DE8F9F-9E5B-413E-8B69-3A3677BA0BC7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43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16620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C1EA628-1272-41FF-8D8D-73195CA735D7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3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64396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C11CA53-AE9C-4193-854C-A98C2895B2DC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04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23510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28A120E-7E45-4DC3-8396-4B11DF757817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53538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AD0812B-31BC-4E59-8DC1-CC2838A3A6B6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5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94879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8C65E44-DBDD-42DE-94B1-0F912C5FF6F5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45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70240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28A120E-7E45-4DC3-8396-4B11DF757817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82644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6A1D577-4D22-4B27-AFED-C5718E8D644E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66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84965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87012A2-3A4E-4617-80E1-6ED93721B0D6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71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38187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3F9037F-9CE0-453D-AC3E-8F062FCD2A2F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1476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FA46252-CB1A-48A3-A92C-C9FBDCDE2633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28119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B3ED3A4-706E-4906-85AA-3818A7238D91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86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99275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87012A2-3A4E-4617-80E1-6ED93721B0D6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71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70829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C76094F-3D45-40C2-98C8-F79185EFADEC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73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16294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D574D03-C24C-4FC0-8884-10063DD46B02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91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09627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01360CA-53E8-4D3D-B11B-346A3C37E9DA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07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37853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A561164-8D40-4D8E-9A2B-50E887FE3FDD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14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276678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AA2AF32-2D82-4351-AD86-947685F83AB6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41949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1C04D7-F371-45DF-8592-17FA868D7D1C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52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39161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1AE47E1-D276-44E3-8466-A040E91DA8F2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2144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C7A5235-53BC-464A-B801-FD2C37654A76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12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37932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28A120E-7E45-4DC3-8396-4B11DF757817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085788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2BB8C27-37D8-4989-B6BA-86A79BDD991C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12034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7C70AB4-5F0D-48C5-937B-491889C30561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22153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7C70AB4-5F0D-48C5-937B-491889C30561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775913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F316FC3-F2FB-419D-9F24-B1171AFF41BC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93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839876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5933D84-248A-4B27-8CE4-CE72E438675F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75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817469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A6C1B36-2DB7-45A4-A250-3CC24A0998C1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34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45201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5E6BF8F-CBA5-471C-A787-14ECCF4646FB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690881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2C19B61-5581-44DF-84F0-C9AE6A203D06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32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059265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CE2A038-020B-458F-A08F-703514BACD69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96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513886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616AA62-DBEF-4070-B4B4-131E01B5AAF5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8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97488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38B1C1F-C3ED-4EFD-8D8B-2B4F1703A400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638726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28A120E-7E45-4DC3-8396-4B11DF757817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788931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1C438E-6A7E-44AE-9FAC-6016B7B6C33B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6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6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799228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A5AF220-91B8-4C9F-B181-33AAF2070922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37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687908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104D6A9-B186-4AF7-914C-C0C76CAAEB16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57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045131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1F329FA-D81C-41E9-9A6F-DCB3833786BC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98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023271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28A120E-7E45-4DC3-8396-4B11DF757817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370013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27C4061-C5E5-4CED-9864-F74200FA25C2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819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272818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A802723-2416-4DC0-A9D0-B9205D9A6D2C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880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793483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C44068F-24A0-4326-8B81-F1D1BEFF3155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839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473544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EA007E0-A278-4C8F-8AAB-958B17897E6F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860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11298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38B1C1F-C3ED-4EFD-8D8B-2B4F1703A400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317681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A802723-2416-4DC0-A9D0-B9205D9A6D2C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880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521830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28A120E-7E45-4DC3-8396-4B11DF757817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90852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EF793C7-C468-47C1-8C52-407AC9B641F2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40679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EF793C7-C468-47C1-8C52-407AC9B641F2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2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72552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28A120E-7E45-4DC3-8396-4B11DF757817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63036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F885183-31E6-4294-9141-7F90BF6549D7}" type="slidenum">
              <a:rPr lang="en-GB" altLang="en-US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GB" altLang="en-US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22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61231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374EAD-D60C-4DD4-946A-AEB0B09B36C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60986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39BA0-068A-445C-8CD0-2745CA2F2E5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7756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3050" y="274638"/>
            <a:ext cx="2054225" cy="584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3450" cy="5842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AD14CC-6F99-4867-A654-687CACF1E0B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19869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0075" cy="1133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BE7D51-AB4B-44E5-B0B1-4412905EECC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66933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B86602-9E08-40C4-9943-B09A0D396F9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2790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9E78A-9FF3-4D4A-BC86-AD6745F7F49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88389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3838" cy="45164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600200"/>
            <a:ext cx="4033837" cy="45164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B93150-3111-41C1-B2C9-344FE553896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15238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17223E-364C-4044-8EEA-5E7C8417D44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4403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3BC70B-075D-4240-9E3C-169BC0D10C4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44214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21F0D0-0452-4E6C-B3CB-5AE6EB74B7E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1880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08F190-9667-4ED0-90CC-188624035C7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09817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1AAA0-C548-465F-ACFF-C557682CF65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1693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007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0075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353175"/>
            <a:ext cx="21240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3124200" y="6354763"/>
            <a:ext cx="28956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I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353175"/>
            <a:ext cx="21240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9A0F740-8E75-4616-9494-52D5AC473FD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18.jpeg"/><Relationship Id="rId3" Type="http://schemas.openxmlformats.org/officeDocument/2006/relationships/image" Target="../media/image3.jpeg"/><Relationship Id="rId21" Type="http://schemas.openxmlformats.org/officeDocument/2006/relationships/image" Target="../media/image21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.jpeg"/><Relationship Id="rId20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19" Type="http://schemas.openxmlformats.org/officeDocument/2006/relationships/image" Target="../media/image19.jpeg"/><Relationship Id="rId4" Type="http://schemas.openxmlformats.org/officeDocument/2006/relationships/image" Target="../media/image2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computerworld.com/18351/a_stack_of_dvds_to_the_moon_and_back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://barnraisersllc.com/2012/12/38-big-facts-big-data-companie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-01.ibm.com/software/data/bigdata/" TargetMode="External"/><Relationship Id="rId5" Type="http://schemas.openxmlformats.org/officeDocument/2006/relationships/hyperlink" Target="http://techcrunch.com/2010/08/04/schmidt-data/" TargetMode="External"/><Relationship Id="rId10" Type="http://schemas.openxmlformats.org/officeDocument/2006/relationships/hyperlink" Target="http://www.fool.com/investing/general/2014/03/29/10-fascinating-facts-about-the-mobile-internet.aspx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://www.dazeinfo.com/2014/05/02/rise-big-data-industry-market-worth-53-4-billion-2017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hassis-plans.com/blog/big-data-interesting-facts-and-figures/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://newsroom.cisco.com/io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zdnet.com/idc-smartphone-growth-to-continue-reach-1-2-billion-in-2014-7000029947/" TargetMode="External"/><Relationship Id="rId5" Type="http://schemas.openxmlformats.org/officeDocument/2006/relationships/hyperlink" Target="http://www.computerworld.com/s/article/9067639/Study_Digital_universe_and_its_impact_bigger_than_we_thought" TargetMode="External"/><Relationship Id="rId10" Type="http://schemas.openxmlformats.org/officeDocument/2006/relationships/hyperlink" Target="http://blog.kurtosys.com/12-big-facts-about-big-data/#.VBszDBY4S-J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://www.cnet.com/uk/news/nsa-claims-it-touches-only-1-6-percent-of-internet-traffic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1339850" y="2451100"/>
            <a:ext cx="6108700" cy="138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  <a:latin typeface="Arial" panose="020B0604020202020204" pitchFamily="34" charset="0"/>
              </a:rPr>
              <a:t>Big Data</a:t>
            </a:r>
          </a:p>
          <a:p>
            <a:pPr algn="ctr" eaLnBrk="1" hangingPunct="1">
              <a:spcBef>
                <a:spcPct val="0"/>
              </a:spcBef>
              <a:buClrTx/>
            </a:pPr>
            <a:r>
              <a:rPr lang="en-IN" altLang="en-US" sz="3600">
                <a:solidFill>
                  <a:schemeClr val="bg1"/>
                </a:solidFill>
              </a:rPr>
              <a:t>How it is changing the World…</a:t>
            </a:r>
            <a:endParaRPr lang="en-IN" altLang="en-US" sz="4800">
              <a:solidFill>
                <a:schemeClr val="bg1"/>
              </a:solidFill>
            </a:endParaRPr>
          </a:p>
        </p:txBody>
      </p:sp>
      <p:sp>
        <p:nvSpPr>
          <p:cNvPr id="3076" name="Text Box 3"/>
          <p:cNvSpPr txBox="1">
            <a:spLocks noChangeArrowheads="1"/>
          </p:cNvSpPr>
          <p:nvPr/>
        </p:nvSpPr>
        <p:spPr bwMode="auto">
          <a:xfrm>
            <a:off x="5580063" y="5567363"/>
            <a:ext cx="3240087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>
                <a:solidFill>
                  <a:srgbClr val="FFFFFF"/>
                </a:solidFill>
              </a:rPr>
              <a:t>By – Amit Arora</a:t>
            </a:r>
          </a:p>
        </p:txBody>
      </p:sp>
      <p:sp>
        <p:nvSpPr>
          <p:cNvPr id="3077" name="Text Box 4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pic>
        <p:nvPicPr>
          <p:cNvPr id="307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5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 dirty="0">
                <a:solidFill>
                  <a:srgbClr val="FFFFFF"/>
                </a:solidFill>
              </a:rPr>
              <a:t>Data </a:t>
            </a:r>
            <a:r>
              <a:rPr lang="en-US" altLang="en-US" sz="4400" dirty="0" smtClean="0">
                <a:solidFill>
                  <a:srgbClr val="FFFFFF"/>
                </a:solidFill>
              </a:rPr>
              <a:t>Volume</a:t>
            </a:r>
            <a:r>
              <a:rPr lang="en-US" altLang="en-US" sz="2800" dirty="0" smtClean="0">
                <a:solidFill>
                  <a:srgbClr val="FFFFFF"/>
                </a:solidFill>
              </a:rPr>
              <a:t>, </a:t>
            </a:r>
            <a:r>
              <a:rPr lang="en-US" altLang="en-US" sz="2800" dirty="0">
                <a:solidFill>
                  <a:srgbClr val="FFFFFF"/>
                </a:solidFill>
              </a:rPr>
              <a:t>Variety, Velocity</a:t>
            </a:r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7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4213" y="1304925"/>
            <a:ext cx="7554912" cy="30607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233363" indent="-115888" defTabSz="912813"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endParaRPr lang="en-US" sz="900" b="1" kern="0" dirty="0"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3319" name="Straight Arrow Connector 31"/>
          <p:cNvCxnSpPr>
            <a:cxnSpLocks noChangeShapeType="1"/>
          </p:cNvCxnSpPr>
          <p:nvPr/>
        </p:nvCxnSpPr>
        <p:spPr bwMode="auto">
          <a:xfrm flipV="1">
            <a:off x="2347913" y="2835275"/>
            <a:ext cx="5056187" cy="1117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Oval 32"/>
          <p:cNvSpPr/>
          <p:nvPr/>
        </p:nvSpPr>
        <p:spPr bwMode="auto">
          <a:xfrm>
            <a:off x="5705047" y="2404952"/>
            <a:ext cx="1167041" cy="1092505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100" kern="0" baseline="-25000" dirty="0">
              <a:latin typeface="Trebuchet MS" pitchFamily="80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361312" y="3515998"/>
            <a:ext cx="330566" cy="333258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100" kern="0" baseline="-25000" dirty="0">
              <a:latin typeface="Trebuchet MS" pitchFamily="80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4436117" y="3087915"/>
            <a:ext cx="555350" cy="559873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100" kern="0" baseline="-25000" dirty="0">
              <a:latin typeface="Trebuchet MS" pitchFamily="80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2229247" y="3812823"/>
            <a:ext cx="238007" cy="239946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100" kern="0" baseline="-25000" dirty="0">
              <a:latin typeface="Trebuchet MS" pitchFamily="80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32" name="TextBox 36"/>
          <p:cNvSpPr txBox="1">
            <a:spLocks noChangeArrowheads="1"/>
          </p:cNvSpPr>
          <p:nvPr/>
        </p:nvSpPr>
        <p:spPr bwMode="auto">
          <a:xfrm>
            <a:off x="2039938" y="4071938"/>
            <a:ext cx="665162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200" b="1"/>
              <a:t>2009</a:t>
            </a:r>
          </a:p>
        </p:txBody>
      </p:sp>
      <p:sp>
        <p:nvSpPr>
          <p:cNvPr id="13333" name="TextBox 37"/>
          <p:cNvSpPr txBox="1">
            <a:spLocks noChangeArrowheads="1"/>
          </p:cNvSpPr>
          <p:nvPr/>
        </p:nvSpPr>
        <p:spPr bwMode="auto">
          <a:xfrm>
            <a:off x="3235325" y="4081463"/>
            <a:ext cx="665163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200" b="1"/>
              <a:t>2011</a:t>
            </a:r>
          </a:p>
        </p:txBody>
      </p:sp>
      <p:sp>
        <p:nvSpPr>
          <p:cNvPr id="13334" name="TextBox 38"/>
          <p:cNvSpPr txBox="1">
            <a:spLocks noChangeArrowheads="1"/>
          </p:cNvSpPr>
          <p:nvPr/>
        </p:nvSpPr>
        <p:spPr bwMode="auto">
          <a:xfrm>
            <a:off x="4402138" y="4081463"/>
            <a:ext cx="665162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200" b="1"/>
              <a:t>2015</a:t>
            </a:r>
          </a:p>
        </p:txBody>
      </p:sp>
      <p:sp>
        <p:nvSpPr>
          <p:cNvPr id="13335" name="TextBox 39"/>
          <p:cNvSpPr txBox="1">
            <a:spLocks noChangeArrowheads="1"/>
          </p:cNvSpPr>
          <p:nvPr/>
        </p:nvSpPr>
        <p:spPr bwMode="auto">
          <a:xfrm>
            <a:off x="6007100" y="4081463"/>
            <a:ext cx="665163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200" b="1"/>
              <a:t>2020</a:t>
            </a:r>
          </a:p>
        </p:txBody>
      </p:sp>
      <p:cxnSp>
        <p:nvCxnSpPr>
          <p:cNvPr id="13336" name="Straight Arrow Connector 40"/>
          <p:cNvCxnSpPr>
            <a:cxnSpLocks noChangeShapeType="1"/>
          </p:cNvCxnSpPr>
          <p:nvPr/>
        </p:nvCxnSpPr>
        <p:spPr bwMode="auto">
          <a:xfrm flipV="1">
            <a:off x="2347913" y="3548063"/>
            <a:ext cx="0" cy="2651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37" name="TextBox 41"/>
          <p:cNvSpPr txBox="1">
            <a:spLocks noChangeArrowheads="1"/>
          </p:cNvSpPr>
          <p:nvPr/>
        </p:nvSpPr>
        <p:spPr bwMode="auto">
          <a:xfrm>
            <a:off x="1946275" y="3235325"/>
            <a:ext cx="884238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200" b="1"/>
              <a:t>0.8</a:t>
            </a:r>
          </a:p>
        </p:txBody>
      </p:sp>
      <p:cxnSp>
        <p:nvCxnSpPr>
          <p:cNvPr id="13338" name="Straight Arrow Connector 42"/>
          <p:cNvCxnSpPr>
            <a:cxnSpLocks noChangeShapeType="1"/>
          </p:cNvCxnSpPr>
          <p:nvPr/>
        </p:nvCxnSpPr>
        <p:spPr bwMode="auto">
          <a:xfrm flipV="1">
            <a:off x="3525838" y="3205163"/>
            <a:ext cx="0" cy="3111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39" name="TextBox 43"/>
          <p:cNvSpPr txBox="1">
            <a:spLocks noChangeArrowheads="1"/>
          </p:cNvSpPr>
          <p:nvPr/>
        </p:nvSpPr>
        <p:spPr bwMode="auto">
          <a:xfrm>
            <a:off x="3074988" y="2903538"/>
            <a:ext cx="882650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200" b="1"/>
              <a:t>1.9</a:t>
            </a:r>
          </a:p>
        </p:txBody>
      </p:sp>
      <p:cxnSp>
        <p:nvCxnSpPr>
          <p:cNvPr id="13340" name="Straight Arrow Connector 44"/>
          <p:cNvCxnSpPr>
            <a:cxnSpLocks noChangeShapeType="1"/>
          </p:cNvCxnSpPr>
          <p:nvPr/>
        </p:nvCxnSpPr>
        <p:spPr bwMode="auto">
          <a:xfrm flipV="1">
            <a:off x="4713288" y="2697163"/>
            <a:ext cx="0" cy="3905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41" name="TextBox 45"/>
          <p:cNvSpPr txBox="1">
            <a:spLocks noChangeArrowheads="1"/>
          </p:cNvSpPr>
          <p:nvPr/>
        </p:nvSpPr>
        <p:spPr bwMode="auto">
          <a:xfrm>
            <a:off x="4321175" y="2433638"/>
            <a:ext cx="80327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200" b="1"/>
              <a:t>7.9</a:t>
            </a:r>
          </a:p>
        </p:txBody>
      </p:sp>
      <p:cxnSp>
        <p:nvCxnSpPr>
          <p:cNvPr id="13342" name="Straight Arrow Connector 46"/>
          <p:cNvCxnSpPr>
            <a:cxnSpLocks noChangeShapeType="1"/>
          </p:cNvCxnSpPr>
          <p:nvPr/>
        </p:nvCxnSpPr>
        <p:spPr bwMode="auto">
          <a:xfrm flipV="1">
            <a:off x="6288088" y="2014538"/>
            <a:ext cx="0" cy="3905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43" name="TextBox 47"/>
          <p:cNvSpPr txBox="1">
            <a:spLocks noChangeArrowheads="1"/>
          </p:cNvSpPr>
          <p:nvPr/>
        </p:nvSpPr>
        <p:spPr bwMode="auto">
          <a:xfrm>
            <a:off x="5827713" y="1731963"/>
            <a:ext cx="884237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200" b="1" dirty="0" smtClean="0"/>
              <a:t>40</a:t>
            </a:r>
            <a:r>
              <a:rPr lang="en-US" altLang="en-US" sz="1200" b="1" dirty="0" smtClean="0"/>
              <a:t>.0</a:t>
            </a:r>
            <a:endParaRPr lang="en-US" altLang="en-US" sz="1200" b="1" dirty="0"/>
          </a:p>
        </p:txBody>
      </p:sp>
      <p:cxnSp>
        <p:nvCxnSpPr>
          <p:cNvPr id="13344" name="Straight Connector 48"/>
          <p:cNvCxnSpPr>
            <a:cxnSpLocks noChangeShapeType="1"/>
          </p:cNvCxnSpPr>
          <p:nvPr/>
        </p:nvCxnSpPr>
        <p:spPr bwMode="auto">
          <a:xfrm rot="5400000" flipH="1" flipV="1">
            <a:off x="1606551" y="2765425"/>
            <a:ext cx="1504950" cy="3175"/>
          </a:xfrm>
          <a:prstGeom prst="line">
            <a:avLst/>
          </a:prstGeom>
          <a:noFill/>
          <a:ln w="9525" algn="ctr">
            <a:solidFill>
              <a:srgbClr val="7030A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5" name="Straight Connector 49"/>
          <p:cNvCxnSpPr>
            <a:cxnSpLocks noChangeShapeType="1"/>
            <a:endCxn id="13343" idx="2"/>
          </p:cNvCxnSpPr>
          <p:nvPr/>
        </p:nvCxnSpPr>
        <p:spPr bwMode="auto">
          <a:xfrm>
            <a:off x="2347913" y="2016125"/>
            <a:ext cx="3921125" cy="0"/>
          </a:xfrm>
          <a:prstGeom prst="line">
            <a:avLst/>
          </a:prstGeom>
          <a:noFill/>
          <a:ln w="9525" algn="ctr">
            <a:solidFill>
              <a:srgbClr val="7030A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46" name="TextBox 50"/>
          <p:cNvSpPr>
            <a:spLocks noChangeArrowheads="1"/>
          </p:cNvSpPr>
          <p:nvPr/>
        </p:nvSpPr>
        <p:spPr bwMode="auto">
          <a:xfrm>
            <a:off x="3616325" y="1682750"/>
            <a:ext cx="1125538" cy="5667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100" b="1">
                <a:solidFill>
                  <a:schemeClr val="tx1"/>
                </a:solidFill>
              </a:rPr>
              <a:t>CAGR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100" b="1">
                <a:solidFill>
                  <a:schemeClr val="tx1"/>
                </a:solidFill>
              </a:rPr>
              <a:t>(2009-2020)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100" b="1">
                <a:solidFill>
                  <a:schemeClr val="tx1"/>
                </a:solidFill>
              </a:rPr>
              <a:t> 41.0%</a:t>
            </a:r>
          </a:p>
        </p:txBody>
      </p:sp>
      <p:sp>
        <p:nvSpPr>
          <p:cNvPr id="13347" name="TextBox 51"/>
          <p:cNvSpPr txBox="1">
            <a:spLocks noChangeArrowheads="1"/>
          </p:cNvSpPr>
          <p:nvPr/>
        </p:nvSpPr>
        <p:spPr bwMode="auto">
          <a:xfrm>
            <a:off x="1858963" y="1603375"/>
            <a:ext cx="8032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200" b="1"/>
              <a:t>Zetabytes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3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 dirty="0">
                <a:solidFill>
                  <a:srgbClr val="FFFFFF"/>
                </a:solidFill>
              </a:rPr>
              <a:t>Data </a:t>
            </a:r>
            <a:r>
              <a:rPr lang="en-US" altLang="en-US" sz="2800" dirty="0" smtClean="0">
                <a:solidFill>
                  <a:srgbClr val="FFFFFF"/>
                </a:solidFill>
              </a:rPr>
              <a:t>Volume</a:t>
            </a:r>
            <a:r>
              <a:rPr lang="en-US" altLang="en-US" sz="1600" dirty="0">
                <a:solidFill>
                  <a:srgbClr val="FFFFFF"/>
                </a:solidFill>
              </a:rPr>
              <a:t> , </a:t>
            </a:r>
            <a:r>
              <a:rPr lang="en-US" altLang="en-US" sz="4400" dirty="0">
                <a:solidFill>
                  <a:srgbClr val="FFFFFF"/>
                </a:solidFill>
              </a:rPr>
              <a:t>Variety</a:t>
            </a:r>
            <a:r>
              <a:rPr lang="en-US" altLang="en-US" sz="2800" dirty="0">
                <a:solidFill>
                  <a:srgbClr val="FFFFFF"/>
                </a:solidFill>
              </a:rPr>
              <a:t>, Velocity</a:t>
            </a:r>
            <a:endParaRPr lang="en-US" altLang="en-US" sz="4400" dirty="0">
              <a:solidFill>
                <a:srgbClr val="FFFFFF"/>
              </a:solidFill>
            </a:endParaRPr>
          </a:p>
        </p:txBody>
      </p:sp>
      <p:pic>
        <p:nvPicPr>
          <p:cNvPr id="1536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5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39055" y="1485088"/>
            <a:ext cx="3744913" cy="184747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chemeClr val="tx1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20087" y="2212796"/>
            <a:ext cx="970531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1000" b="1" kern="0" dirty="0">
                <a:solidFill>
                  <a:schemeClr val="tx1"/>
                </a:solidFill>
                <a:ea typeface="+mn-ea"/>
                <a:cs typeface="Arial" panose="020B0604020202020204" pitchFamily="34" charset="0"/>
              </a:rPr>
              <a:t>RDBMS (e.g., ERP and CRM</a:t>
            </a:r>
          </a:p>
        </p:txBody>
      </p:sp>
      <p:pic>
        <p:nvPicPr>
          <p:cNvPr id="153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2" y="2660781"/>
            <a:ext cx="423197" cy="53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Rectangle 81"/>
          <p:cNvSpPr/>
          <p:nvPr/>
        </p:nvSpPr>
        <p:spPr>
          <a:xfrm>
            <a:off x="1677923" y="2212796"/>
            <a:ext cx="1035422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1000" b="1" kern="0" dirty="0">
                <a:solidFill>
                  <a:schemeClr val="tx1"/>
                </a:solidFill>
                <a:ea typeface="+mn-ea"/>
                <a:cs typeface="Arial" panose="020B0604020202020204" pitchFamily="34" charset="0"/>
              </a:rPr>
              <a:t>Data Warehousing</a:t>
            </a:r>
          </a:p>
        </p:txBody>
      </p:sp>
      <p:pic>
        <p:nvPicPr>
          <p:cNvPr id="1538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790" y="2732978"/>
            <a:ext cx="846394" cy="38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Rectangle 83"/>
          <p:cNvSpPr/>
          <p:nvPr/>
        </p:nvSpPr>
        <p:spPr>
          <a:xfrm>
            <a:off x="2669614" y="2212796"/>
            <a:ext cx="1035422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1000" b="1" kern="0" dirty="0">
                <a:solidFill>
                  <a:schemeClr val="tx1"/>
                </a:solidFill>
                <a:ea typeface="+mn-ea"/>
                <a:cs typeface="Arial" panose="020B0604020202020204" pitchFamily="34" charset="0"/>
              </a:rPr>
              <a:t>Microsoft Project Plan File</a:t>
            </a:r>
          </a:p>
        </p:txBody>
      </p:sp>
      <p:pic>
        <p:nvPicPr>
          <p:cNvPr id="15391" name="Picture 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22" y="2631162"/>
            <a:ext cx="543103" cy="59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" name="Rectangle 179"/>
          <p:cNvSpPr/>
          <p:nvPr/>
        </p:nvSpPr>
        <p:spPr>
          <a:xfrm>
            <a:off x="600844" y="1493496"/>
            <a:ext cx="3332931" cy="667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2813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050" b="1" kern="0" dirty="0">
                <a:solidFill>
                  <a:schemeClr val="tx1"/>
                </a:solidFill>
                <a:ea typeface="+mn-ea"/>
                <a:cs typeface="Arial" pitchFamily="34" charset="0"/>
              </a:rPr>
              <a:t>Resides in formal data stores – RDBMS and Data Warehouse; grouped in the form of rows or columns</a:t>
            </a:r>
          </a:p>
          <a:p>
            <a:pPr marL="171450" indent="-171450" defTabSz="912813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050" b="1" kern="0" dirty="0">
                <a:solidFill>
                  <a:schemeClr val="tx1"/>
                </a:solidFill>
                <a:ea typeface="+mn-ea"/>
                <a:cs typeface="Arial" pitchFamily="34" charset="0"/>
              </a:rPr>
              <a:t>Accounts for ~10% of the total data existing currently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055" y="1124164"/>
            <a:ext cx="3744913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Structured Data</a:t>
            </a:r>
            <a:endParaRPr lang="en-IN" dirty="0"/>
          </a:p>
        </p:txBody>
      </p:sp>
      <p:sp>
        <p:nvSpPr>
          <p:cNvPr id="64" name="TextBox 63"/>
          <p:cNvSpPr txBox="1"/>
          <p:nvPr/>
        </p:nvSpPr>
        <p:spPr>
          <a:xfrm>
            <a:off x="4716016" y="1475796"/>
            <a:ext cx="3744000" cy="184680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black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931222" y="1556212"/>
            <a:ext cx="3385194" cy="67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2813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050" b="1" kern="0" dirty="0">
                <a:solidFill>
                  <a:srgbClr val="111111"/>
                </a:solidFill>
                <a:ea typeface="+mn-ea"/>
                <a:cs typeface="Arial" pitchFamily="34" charset="0"/>
              </a:rPr>
              <a:t>A form of structured data that does not conform with the formal structure of data models </a:t>
            </a:r>
          </a:p>
          <a:p>
            <a:pPr marL="171450" indent="-171450" defTabSz="912813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050" b="1" kern="0" dirty="0">
                <a:solidFill>
                  <a:srgbClr val="111111"/>
                </a:solidFill>
                <a:ea typeface="+mn-ea"/>
                <a:cs typeface="Arial" pitchFamily="34" charset="0"/>
              </a:rPr>
              <a:t>Accounts for ~10% of the total data existing currently</a:t>
            </a:r>
          </a:p>
        </p:txBody>
      </p:sp>
      <p:pic>
        <p:nvPicPr>
          <p:cNvPr id="15396" name="Picture 2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569093"/>
            <a:ext cx="808559" cy="373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2" t="88316" b="1489"/>
          <a:stretch>
            <a:fillRect/>
          </a:stretch>
        </p:blipFill>
        <p:spPr bwMode="auto">
          <a:xfrm>
            <a:off x="7001870" y="2540430"/>
            <a:ext cx="773463" cy="40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ectangle 49"/>
          <p:cNvSpPr/>
          <p:nvPr/>
        </p:nvSpPr>
        <p:spPr>
          <a:xfrm>
            <a:off x="5226311" y="2276292"/>
            <a:ext cx="1035422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1000" b="1" kern="0" dirty="0" smtClean="0">
                <a:solidFill>
                  <a:schemeClr val="tx1"/>
                </a:solidFill>
                <a:ea typeface="+mn-ea"/>
                <a:cs typeface="Arial" panose="020B0604020202020204" pitchFamily="34" charset="0"/>
              </a:rPr>
              <a:t>RSS</a:t>
            </a:r>
            <a:endParaRPr lang="en-US" sz="1000" b="1" kern="0" dirty="0">
              <a:solidFill>
                <a:schemeClr val="tx1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848946" y="2276292"/>
            <a:ext cx="1035422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1000" b="1" kern="0" dirty="0" smtClean="0">
                <a:solidFill>
                  <a:schemeClr val="tx1"/>
                </a:solidFill>
                <a:ea typeface="+mn-ea"/>
                <a:cs typeface="Arial" panose="020B0604020202020204" pitchFamily="34" charset="0"/>
              </a:rPr>
              <a:t>XML</a:t>
            </a:r>
            <a:endParaRPr lang="en-US" sz="1000" b="1" kern="0" dirty="0">
              <a:solidFill>
                <a:schemeClr val="tx1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16017" y="1124164"/>
            <a:ext cx="3743999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Semi-Structured Data</a:t>
            </a:r>
            <a:endParaRPr lang="en-IN" dirty="0"/>
          </a:p>
        </p:txBody>
      </p:sp>
      <p:grpSp>
        <p:nvGrpSpPr>
          <p:cNvPr id="8" name="Group 7"/>
          <p:cNvGrpSpPr/>
          <p:nvPr/>
        </p:nvGrpSpPr>
        <p:grpSpPr>
          <a:xfrm>
            <a:off x="1965310" y="3441355"/>
            <a:ext cx="5026025" cy="2664718"/>
            <a:chOff x="2051050" y="3717032"/>
            <a:chExt cx="5026025" cy="2664718"/>
          </a:xfrm>
        </p:grpSpPr>
        <p:sp>
          <p:nvSpPr>
            <p:cNvPr id="63" name="TextBox 62"/>
            <p:cNvSpPr txBox="1"/>
            <p:nvPr/>
          </p:nvSpPr>
          <p:spPr>
            <a:xfrm>
              <a:off x="2051050" y="4076700"/>
              <a:ext cx="4930775" cy="2305050"/>
            </a:xfrm>
            <a:prstGeom prst="rect">
              <a:avLst/>
            </a:prstGeom>
            <a:solidFill>
              <a:schemeClr val="bg1"/>
            </a:solidFill>
          </p:spPr>
          <p:txBody>
            <a:bodyPr/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prstClr val="black"/>
                </a:solidFill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5373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7" r="10934" b="23393"/>
            <a:stretch>
              <a:fillRect/>
            </a:stretch>
          </p:blipFill>
          <p:spPr bwMode="auto">
            <a:xfrm>
              <a:off x="2446338" y="5068888"/>
              <a:ext cx="444500" cy="420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4" name="Picture 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5" t="3914" r="11119" b="3914"/>
            <a:stretch>
              <a:fillRect/>
            </a:stretch>
          </p:blipFill>
          <p:spPr bwMode="auto">
            <a:xfrm>
              <a:off x="3105150" y="5129213"/>
              <a:ext cx="336550" cy="36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Rectangle 68"/>
            <p:cNvSpPr/>
            <p:nvPr/>
          </p:nvSpPr>
          <p:spPr>
            <a:xfrm>
              <a:off x="3017838" y="4867275"/>
              <a:ext cx="511175" cy="231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kern="0" dirty="0">
                  <a:solidFill>
                    <a:prstClr val="black"/>
                  </a:solidFill>
                  <a:ea typeface="+mn-ea"/>
                  <a:cs typeface="Arial" panose="020B0604020202020204" pitchFamily="34" charset="0"/>
                </a:rPr>
                <a:t>Audio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13000" y="4867275"/>
              <a:ext cx="509588" cy="231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kern="0" dirty="0">
                  <a:solidFill>
                    <a:prstClr val="black"/>
                  </a:solidFill>
                  <a:ea typeface="+mn-ea"/>
                  <a:cs typeface="Arial" panose="020B0604020202020204" pitchFamily="34" charset="0"/>
                </a:rPr>
                <a:t>Video</a:t>
              </a:r>
            </a:p>
          </p:txBody>
        </p:sp>
        <p:pic>
          <p:nvPicPr>
            <p:cNvPr id="15377" name="Picture 9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50" y="5103813"/>
              <a:ext cx="4238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8" name="Picture 1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3100" y="5113338"/>
              <a:ext cx="59213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9" name="Picture 18"/>
            <p:cNvPicPr>
              <a:picLocks noChangeAspect="1" noChangeArrowheads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013" y="5092700"/>
              <a:ext cx="585787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Rectangle 73"/>
            <p:cNvSpPr/>
            <p:nvPr/>
          </p:nvSpPr>
          <p:spPr>
            <a:xfrm>
              <a:off x="5060950" y="4721225"/>
              <a:ext cx="1077913" cy="3778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kern="0" dirty="0">
                  <a:solidFill>
                    <a:prstClr val="black"/>
                  </a:solidFill>
                  <a:ea typeface="+mn-ea"/>
                  <a:cs typeface="Arial" panose="020B0604020202020204" pitchFamily="34" charset="0"/>
                </a:rPr>
                <a:t>Weather patterns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360863" y="4867275"/>
              <a:ext cx="838200" cy="231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kern="0" dirty="0">
                  <a:solidFill>
                    <a:prstClr val="black"/>
                  </a:solidFill>
                  <a:ea typeface="+mn-ea"/>
                  <a:cs typeface="Arial" panose="020B0604020202020204" pitchFamily="34" charset="0"/>
                </a:rPr>
                <a:t>Blogs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934075" y="4706938"/>
              <a:ext cx="1143000" cy="40005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kern="0" dirty="0">
                  <a:solidFill>
                    <a:prstClr val="black"/>
                  </a:solidFill>
                  <a:ea typeface="+mn-ea"/>
                  <a:cs typeface="Arial" panose="020B0604020202020204" pitchFamily="34" charset="0"/>
                </a:rPr>
                <a:t>Location </a:t>
              </a:r>
              <a:br>
                <a:rPr lang="en-US" sz="1000" kern="0" dirty="0">
                  <a:solidFill>
                    <a:prstClr val="black"/>
                  </a:solidFill>
                  <a:ea typeface="+mn-ea"/>
                  <a:cs typeface="Arial" panose="020B0604020202020204" pitchFamily="34" charset="0"/>
                </a:rPr>
              </a:br>
              <a:r>
                <a:rPr lang="en-US" sz="1000" kern="0" dirty="0">
                  <a:solidFill>
                    <a:prstClr val="black"/>
                  </a:solidFill>
                  <a:ea typeface="+mn-ea"/>
                  <a:cs typeface="Arial" panose="020B0604020202020204" pitchFamily="34" charset="0"/>
                </a:rPr>
                <a:t>co-ordinates</a:t>
              </a:r>
            </a:p>
          </p:txBody>
        </p:sp>
        <p:pic>
          <p:nvPicPr>
            <p:cNvPr id="15383" name="Picture 2"/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9813" y="5094288"/>
              <a:ext cx="771525" cy="54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8" name="Rectangle 77"/>
            <p:cNvSpPr/>
            <p:nvPr/>
          </p:nvSpPr>
          <p:spPr>
            <a:xfrm>
              <a:off x="3497263" y="4867275"/>
              <a:ext cx="987425" cy="231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kern="0" dirty="0">
                  <a:solidFill>
                    <a:prstClr val="black"/>
                  </a:solidFill>
                  <a:ea typeface="+mn-ea"/>
                  <a:cs typeface="Arial" panose="020B0604020202020204" pitchFamily="34" charset="0"/>
                </a:rPr>
                <a:t>Text message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119313" y="5564188"/>
              <a:ext cx="1096962" cy="3778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kern="0" dirty="0">
                  <a:solidFill>
                    <a:prstClr val="black"/>
                  </a:solidFill>
                  <a:ea typeface="+mn-ea"/>
                  <a:cs typeface="Arial" panose="020B0604020202020204" pitchFamily="34" charset="0"/>
                </a:rPr>
                <a:t>Web logs &amp; clickstreams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123728" y="4114800"/>
              <a:ext cx="4708641" cy="667940"/>
            </a:xfrm>
            <a:prstGeom prst="rect">
              <a:avLst/>
            </a:prstGeom>
          </p:spPr>
          <p:txBody>
            <a:bodyPr wrap="square" rIns="0">
              <a:spAutoFit/>
            </a:bodyPr>
            <a:lstStyle/>
            <a:p>
              <a:pPr marL="171450" indent="-171450" defTabSz="912813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bg1"/>
                </a:buClr>
                <a:buSzPct val="100000"/>
                <a:buFont typeface="Wingdings" pitchFamily="2" charset="2"/>
                <a:buChar char="§"/>
                <a:defRPr/>
              </a:pPr>
              <a:r>
                <a:rPr lang="en-US" sz="1050" b="1" kern="0" dirty="0">
                  <a:solidFill>
                    <a:srgbClr val="111111"/>
                  </a:solidFill>
                  <a:ea typeface="+mn-ea"/>
                  <a:cs typeface="Arial" pitchFamily="34" charset="0"/>
                </a:rPr>
                <a:t>Comprises data formats which cannot be stored in row/ column format like audio files, video, clickstream data,</a:t>
              </a:r>
            </a:p>
            <a:p>
              <a:pPr marL="171450" indent="-171450" defTabSz="912813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bg1"/>
                </a:buClr>
                <a:buSzPct val="100000"/>
                <a:buFont typeface="Wingdings" pitchFamily="2" charset="2"/>
                <a:buChar char="§"/>
                <a:defRPr/>
              </a:pPr>
              <a:r>
                <a:rPr lang="en-US" sz="1050" b="1" kern="0" dirty="0">
                  <a:solidFill>
                    <a:srgbClr val="111111"/>
                  </a:solidFill>
                  <a:ea typeface="+mn-ea"/>
                  <a:cs typeface="Arial" pitchFamily="34" charset="0"/>
                </a:rPr>
                <a:t>Accounts for ~80% of the total data existing currently</a:t>
              </a:r>
            </a:p>
          </p:txBody>
        </p:sp>
        <p:pic>
          <p:nvPicPr>
            <p:cNvPr id="15402" name="Picture 34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9" t="8829" r="5556" b="16095"/>
            <a:stretch>
              <a:fillRect/>
            </a:stretch>
          </p:blipFill>
          <p:spPr bwMode="auto">
            <a:xfrm>
              <a:off x="2454275" y="5949950"/>
              <a:ext cx="42862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Rectangle 92"/>
            <p:cNvSpPr/>
            <p:nvPr/>
          </p:nvSpPr>
          <p:spPr>
            <a:xfrm>
              <a:off x="3419475" y="5564188"/>
              <a:ext cx="1143000" cy="3778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kern="0" dirty="0">
                  <a:solidFill>
                    <a:prstClr val="black"/>
                  </a:solidFill>
                  <a:ea typeface="+mn-ea"/>
                  <a:cs typeface="Arial" panose="020B0604020202020204" pitchFamily="34" charset="0"/>
                </a:rPr>
                <a:t>Sensor data/ M2M</a:t>
              </a:r>
            </a:p>
          </p:txBody>
        </p:sp>
        <p:pic>
          <p:nvPicPr>
            <p:cNvPr id="15404" name="Picture 31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0475" y="5991225"/>
              <a:ext cx="381000" cy="298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Rectangle 94"/>
            <p:cNvSpPr/>
            <p:nvPr/>
          </p:nvSpPr>
          <p:spPr>
            <a:xfrm>
              <a:off x="4422775" y="5708650"/>
              <a:ext cx="712788" cy="2333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kern="0" dirty="0">
                  <a:solidFill>
                    <a:prstClr val="black"/>
                  </a:solidFill>
                  <a:ea typeface="+mn-ea"/>
                  <a:cs typeface="Arial" panose="020B0604020202020204" pitchFamily="34" charset="0"/>
                </a:rPr>
                <a:t>Email</a:t>
              </a:r>
            </a:p>
          </p:txBody>
        </p:sp>
        <p:pic>
          <p:nvPicPr>
            <p:cNvPr id="15406" name="Picture 44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1213" y="5995988"/>
              <a:ext cx="317500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" name="Rectangle 96"/>
            <p:cNvSpPr/>
            <p:nvPr/>
          </p:nvSpPr>
          <p:spPr>
            <a:xfrm>
              <a:off x="5065713" y="5702300"/>
              <a:ext cx="1068387" cy="23971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kern="0" dirty="0">
                  <a:solidFill>
                    <a:prstClr val="black"/>
                  </a:solidFill>
                  <a:ea typeface="+mn-ea"/>
                  <a:cs typeface="Arial" panose="020B0604020202020204" pitchFamily="34" charset="0"/>
                </a:rPr>
                <a:t>Social media</a:t>
              </a:r>
            </a:p>
          </p:txBody>
        </p:sp>
        <p:pic>
          <p:nvPicPr>
            <p:cNvPr id="15408" name="Picture 10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140" b="26424"/>
            <a:stretch>
              <a:fillRect/>
            </a:stretch>
          </p:blipFill>
          <p:spPr bwMode="auto">
            <a:xfrm>
              <a:off x="5227638" y="6156325"/>
              <a:ext cx="742950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09" name="Picture 16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75" y="5940425"/>
              <a:ext cx="576263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0" name="Rectangle 99"/>
            <p:cNvSpPr/>
            <p:nvPr/>
          </p:nvSpPr>
          <p:spPr>
            <a:xfrm>
              <a:off x="6008688" y="5564188"/>
              <a:ext cx="993775" cy="3778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kern="0" dirty="0">
                  <a:solidFill>
                    <a:prstClr val="black"/>
                  </a:solidFill>
                  <a:ea typeface="+mn-ea"/>
                  <a:cs typeface="Arial" panose="020B0604020202020204" pitchFamily="34" charset="0"/>
                </a:rPr>
                <a:t>Geospatial data</a:t>
              </a:r>
            </a:p>
          </p:txBody>
        </p:sp>
        <p:pic>
          <p:nvPicPr>
            <p:cNvPr id="15411" name="Picture 6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663" y="5962650"/>
              <a:ext cx="377825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2051051" y="3717032"/>
              <a:ext cx="4951412" cy="369332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/>
                <a:t>Unstructured Data</a:t>
              </a:r>
              <a:endParaRPr lang="en-IN"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sz="2800" dirty="0">
                <a:solidFill>
                  <a:srgbClr val="FFFFFF"/>
                </a:solidFill>
              </a:rPr>
              <a:t>Data </a:t>
            </a:r>
            <a:r>
              <a:rPr lang="en-US" altLang="en-US" sz="2800" dirty="0" smtClean="0">
                <a:solidFill>
                  <a:srgbClr val="FFFFFF"/>
                </a:solidFill>
              </a:rPr>
              <a:t>Volume, Variety</a:t>
            </a:r>
            <a:r>
              <a:rPr lang="en-US" altLang="en-US" sz="1600" dirty="0">
                <a:solidFill>
                  <a:srgbClr val="FFFFFF"/>
                </a:solidFill>
              </a:rPr>
              <a:t> , </a:t>
            </a:r>
            <a:r>
              <a:rPr lang="en-US" altLang="en-US" sz="4400" dirty="0">
                <a:solidFill>
                  <a:srgbClr val="FFFFFF"/>
                </a:solidFill>
              </a:rPr>
              <a:t>Velocity</a:t>
            </a:r>
          </a:p>
        </p:txBody>
      </p:sp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1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23850" y="1124744"/>
            <a:ext cx="8483600" cy="496808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IN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38" y="1132358"/>
            <a:ext cx="7054254" cy="496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9091" name="Text Box 2"/>
          <p:cNvSpPr txBox="1">
            <a:spLocks noChangeArrowheads="1"/>
          </p:cNvSpPr>
          <p:nvPr/>
        </p:nvSpPr>
        <p:spPr bwMode="auto">
          <a:xfrm>
            <a:off x="323850" y="3002087"/>
            <a:ext cx="84963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600" dirty="0" smtClean="0">
                <a:solidFill>
                  <a:srgbClr val="FFFFFF"/>
                </a:solidFill>
              </a:rPr>
              <a:t>The growth of Data</a:t>
            </a:r>
            <a:endParaRPr lang="en-US" altLang="en-US" sz="3600" dirty="0">
              <a:solidFill>
                <a:srgbClr val="FFFFFF"/>
              </a:solidFill>
            </a:endParaRPr>
          </a:p>
        </p:txBody>
      </p:sp>
      <p:pic>
        <p:nvPicPr>
          <p:cNvPr id="8909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9094" name="Text Box 5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</p:spTree>
    <p:extLst>
      <p:ext uri="{BB962C8B-B14F-4D97-AF65-F5344CB8AC3E}">
        <p14:creationId xmlns:p14="http://schemas.microsoft.com/office/powerpoint/2010/main" val="29416184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7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400" dirty="0" smtClean="0">
                <a:solidFill>
                  <a:srgbClr val="FFFFFF"/>
                </a:solidFill>
              </a:rPr>
              <a:t>Volume, Variety, Velocity Facts</a:t>
            </a:r>
            <a:endParaRPr lang="en-US" altLang="en-US" sz="4400" dirty="0">
              <a:solidFill>
                <a:srgbClr val="FFFFFF"/>
              </a:solidFill>
            </a:endParaRPr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39552" y="1196752"/>
            <a:ext cx="2520000" cy="2376000"/>
            <a:chOff x="539552" y="1196752"/>
            <a:chExt cx="2520000" cy="2376000"/>
          </a:xfrm>
        </p:grpSpPr>
        <p:sp>
          <p:nvSpPr>
            <p:cNvPr id="7" name="Oval 6"/>
            <p:cNvSpPr/>
            <p:nvPr/>
          </p:nvSpPr>
          <p:spPr>
            <a:xfrm>
              <a:off x="539552" y="1196752"/>
              <a:ext cx="2520000" cy="2376000"/>
            </a:xfrm>
            <a:prstGeom prst="ellipse">
              <a:avLst/>
            </a:prstGeom>
            <a:solidFill>
              <a:srgbClr val="E4095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GB" sz="900"/>
            </a:p>
          </p:txBody>
        </p:sp>
        <p:sp>
          <p:nvSpPr>
            <p:cNvPr id="21511" name="Rectangle 7"/>
            <p:cNvSpPr>
              <a:spLocks noChangeArrowheads="1"/>
            </p:cNvSpPr>
            <p:nvPr/>
          </p:nvSpPr>
          <p:spPr bwMode="auto">
            <a:xfrm>
              <a:off x="927100" y="1798191"/>
              <a:ext cx="1706563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Every 2 days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we create as much information as we did from the beginning of time until 2003.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 </a:t>
              </a:r>
              <a:r>
                <a:rPr lang="en-GB" altLang="en-US" sz="1200" u="sng" dirty="0">
                  <a:solidFill>
                    <a:srgbClr val="FFFFFF"/>
                  </a:solidFill>
                  <a:latin typeface="Arial" panose="020B0604020202020204" pitchFamily="34" charset="0"/>
                  <a:hlinkClick r:id="rId5"/>
                </a:rPr>
                <a:t>Source</a:t>
              </a:r>
              <a:endParaRPr lang="en-GB" altLang="en-US" sz="120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276136" y="1196752"/>
            <a:ext cx="2520000" cy="2376000"/>
            <a:chOff x="3276136" y="1196752"/>
            <a:chExt cx="2520000" cy="2376000"/>
          </a:xfrm>
        </p:grpSpPr>
        <p:sp>
          <p:nvSpPr>
            <p:cNvPr id="9" name="Oval 8"/>
            <p:cNvSpPr/>
            <p:nvPr/>
          </p:nvSpPr>
          <p:spPr>
            <a:xfrm>
              <a:off x="3276136" y="1196752"/>
              <a:ext cx="2520000" cy="2376000"/>
            </a:xfrm>
            <a:prstGeom prst="ellipse">
              <a:avLst/>
            </a:prstGeom>
            <a:solidFill>
              <a:srgbClr val="E4095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GB" sz="1000">
                <a:solidFill>
                  <a:prstClr val="black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02645" y="1918400"/>
              <a:ext cx="2149475" cy="10156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GB" sz="1200" dirty="0">
                  <a:latin typeface="Arial"/>
                  <a:ea typeface="+mn-ea"/>
                  <a:cs typeface="Arial"/>
                </a:rPr>
                <a:t>Over 90% of all the data in the world was created in the past 2 years.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GB" sz="1200" dirty="0">
                <a:latin typeface="Arial"/>
                <a:ea typeface="+mn-ea"/>
                <a:cs typeface="Arial"/>
              </a:endParaRP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GB" sz="1200" u="sng" dirty="0">
                  <a:latin typeface="Arial"/>
                  <a:ea typeface="+mn-ea"/>
                  <a:cs typeface="Arial"/>
                  <a:hlinkClick r:id="rId6"/>
                </a:rPr>
                <a:t>Source</a:t>
              </a:r>
              <a:endParaRPr lang="en-GB" sz="1200" dirty="0"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940432" y="1196752"/>
            <a:ext cx="2520000" cy="2376000"/>
            <a:chOff x="5940432" y="1196752"/>
            <a:chExt cx="2520000" cy="2376000"/>
          </a:xfrm>
        </p:grpSpPr>
        <p:sp>
          <p:nvSpPr>
            <p:cNvPr id="11" name="Oval 10"/>
            <p:cNvSpPr/>
            <p:nvPr/>
          </p:nvSpPr>
          <p:spPr>
            <a:xfrm>
              <a:off x="5940432" y="1196752"/>
              <a:ext cx="2520000" cy="2376000"/>
            </a:xfrm>
            <a:prstGeom prst="ellipse">
              <a:avLst/>
            </a:prstGeom>
            <a:solidFill>
              <a:srgbClr val="E4095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2899" y="1702376"/>
              <a:ext cx="2295525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GB" sz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It is expected 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GB" sz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that by 2020 the amount of digital </a:t>
              </a:r>
              <a:r>
                <a:rPr lang="en-GB" sz="1200" dirty="0" smtClean="0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information </a:t>
              </a:r>
              <a:r>
                <a:rPr lang="en-GB" sz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will have grown from </a:t>
              </a:r>
              <a:r>
                <a:rPr lang="en-GB" sz="1200" dirty="0" smtClean="0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7.9 </a:t>
              </a:r>
              <a:r>
                <a:rPr lang="en-GB" sz="1200" dirty="0" err="1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zettabytes</a:t>
              </a:r>
              <a:r>
                <a:rPr lang="en-GB" sz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 today to 40 </a:t>
              </a:r>
              <a:r>
                <a:rPr lang="en-GB" sz="1200" dirty="0" err="1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zettabytes</a:t>
              </a:r>
              <a:r>
                <a:rPr lang="en-GB" sz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.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GB" sz="1200" dirty="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GB" sz="1200" u="sng" dirty="0">
                  <a:solidFill>
                    <a:srgbClr val="FFFFFF"/>
                  </a:solidFill>
                  <a:latin typeface="Arial"/>
                  <a:ea typeface="+mn-ea"/>
                  <a:cs typeface="Arial"/>
                  <a:hlinkClick r:id="rId7"/>
                </a:rPr>
                <a:t>Source</a:t>
              </a:r>
              <a:endParaRPr lang="en-GB" sz="1200" dirty="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0000" y="3713152"/>
            <a:ext cx="2520000" cy="2376000"/>
            <a:chOff x="540000" y="3713152"/>
            <a:chExt cx="2520000" cy="2376000"/>
          </a:xfrm>
        </p:grpSpPr>
        <p:sp>
          <p:nvSpPr>
            <p:cNvPr id="13" name="Oval 12"/>
            <p:cNvSpPr/>
            <p:nvPr/>
          </p:nvSpPr>
          <p:spPr>
            <a:xfrm>
              <a:off x="540000" y="3713152"/>
              <a:ext cx="2520000" cy="2376000"/>
            </a:xfrm>
            <a:prstGeom prst="ellipse">
              <a:avLst/>
            </a:prstGeom>
            <a:solidFill>
              <a:srgbClr val="E4095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GB" sz="10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4885" y="4165164"/>
              <a:ext cx="2298700" cy="156966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GB" sz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If you burned 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GB" sz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all of the data created in just one day onto DVDs, you could stack them on top of each other and reach the moon 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GB" sz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– twice.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GB" sz="1200" dirty="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GB" sz="1200" u="sng" dirty="0">
                  <a:solidFill>
                    <a:srgbClr val="FFFFFF"/>
                  </a:solidFill>
                  <a:latin typeface="Arial"/>
                  <a:ea typeface="+mn-ea"/>
                  <a:cs typeface="Arial"/>
                  <a:hlinkClick r:id="rId8"/>
                </a:rPr>
                <a:t>Source</a:t>
              </a:r>
              <a:endParaRPr lang="en-GB" sz="1200" dirty="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276000" y="3713152"/>
            <a:ext cx="2520000" cy="2376000"/>
            <a:chOff x="3276000" y="3713152"/>
            <a:chExt cx="2520000" cy="2376000"/>
          </a:xfrm>
        </p:grpSpPr>
        <p:sp>
          <p:nvSpPr>
            <p:cNvPr id="15" name="Oval 14"/>
            <p:cNvSpPr/>
            <p:nvPr/>
          </p:nvSpPr>
          <p:spPr>
            <a:xfrm>
              <a:off x="3276000" y="3713152"/>
              <a:ext cx="2520000" cy="2376000"/>
            </a:xfrm>
            <a:prstGeom prst="ellipse">
              <a:avLst/>
            </a:prstGeom>
            <a:solidFill>
              <a:srgbClr val="E4095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GB" sz="900">
                <a:solidFill>
                  <a:prstClr val="white"/>
                </a:solidFill>
              </a:endParaRPr>
            </a:p>
          </p:txBody>
        </p:sp>
        <p:sp>
          <p:nvSpPr>
            <p:cNvPr id="21519" name="Rectangle 15"/>
            <p:cNvSpPr>
              <a:spLocks noChangeArrowheads="1"/>
            </p:cNvSpPr>
            <p:nvPr/>
          </p:nvSpPr>
          <p:spPr bwMode="auto">
            <a:xfrm>
              <a:off x="3478343" y="4461394"/>
              <a:ext cx="2172320" cy="985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07000"/>
                </a:lnSpc>
                <a:spcAft>
                  <a:spcPts val="80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570 new </a:t>
              </a:r>
              <a:r>
                <a:rPr lang="en-GB" altLang="en-US" sz="1200" dirty="0" smtClean="0">
                  <a:solidFill>
                    <a:srgbClr val="FFFFF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websites </a:t>
              </a:r>
              <a:r>
                <a:rPr lang="en-GB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spring into existence every minute of every day.</a:t>
              </a:r>
            </a:p>
            <a:p>
              <a:pPr algn="ctr" eaLnBrk="1" hangingPunct="1">
                <a:lnSpc>
                  <a:spcPct val="107000"/>
                </a:lnSpc>
                <a:spcAft>
                  <a:spcPts val="80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sz="1200" u="sng" dirty="0">
                  <a:solidFill>
                    <a:srgbClr val="FFFFF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  <a:hlinkClick r:id="rId9"/>
                </a:rPr>
                <a:t>Source</a:t>
              </a:r>
              <a:endParaRPr lang="en-GB" altLang="en-US" sz="1200" dirty="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940000" y="3713152"/>
            <a:ext cx="2520000" cy="2376000"/>
            <a:chOff x="5940000" y="3713152"/>
            <a:chExt cx="2520000" cy="2376000"/>
          </a:xfrm>
        </p:grpSpPr>
        <p:sp>
          <p:nvSpPr>
            <p:cNvPr id="17" name="Oval 16"/>
            <p:cNvSpPr/>
            <p:nvPr/>
          </p:nvSpPr>
          <p:spPr>
            <a:xfrm>
              <a:off x="5940000" y="3713152"/>
              <a:ext cx="2520000" cy="2376000"/>
            </a:xfrm>
            <a:prstGeom prst="ellipse">
              <a:avLst/>
            </a:prstGeom>
            <a:solidFill>
              <a:srgbClr val="E4095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GB" sz="1050">
                <a:solidFill>
                  <a:prstClr val="black"/>
                </a:solidFill>
              </a:endParaRPr>
            </a:p>
          </p:txBody>
        </p:sp>
        <p:sp>
          <p:nvSpPr>
            <p:cNvPr id="21521" name="Rectangle 17"/>
            <p:cNvSpPr>
              <a:spLocks noChangeArrowheads="1"/>
            </p:cNvSpPr>
            <p:nvPr/>
          </p:nvSpPr>
          <p:spPr bwMode="auto">
            <a:xfrm>
              <a:off x="6156176" y="4006632"/>
              <a:ext cx="2234257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The amount of data transferred over mobile networks increased by 81% to 1.5 </a:t>
              </a:r>
              <a:r>
                <a:rPr lang="en-GB" altLang="en-US" sz="1200" dirty="0" err="1" smtClean="0">
                  <a:solidFill>
                    <a:srgbClr val="FFFFFF"/>
                  </a:solidFill>
                  <a:latin typeface="Arial" panose="020B0604020202020204" pitchFamily="34" charset="0"/>
                </a:rPr>
                <a:t>exabytes</a:t>
              </a:r>
              <a:r>
                <a:rPr lang="en-GB" altLang="en-US" sz="1200" dirty="0" smtClean="0">
                  <a:solidFill>
                    <a:srgbClr val="FFFFFF"/>
                  </a:solidFill>
                  <a:latin typeface="Arial" panose="020B0604020202020204" pitchFamily="34" charset="0"/>
                </a:rPr>
                <a:t> per month between 2012 and 2014. Video accounts for 53% of that total. 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GB" altLang="en-US" sz="120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sz="1200" u="sng" dirty="0">
                  <a:solidFill>
                    <a:srgbClr val="FFFFFF"/>
                  </a:solidFill>
                  <a:latin typeface="Arial" panose="020B0604020202020204" pitchFamily="34" charset="0"/>
                  <a:hlinkClick r:id="rId10"/>
                </a:rPr>
                <a:t>Source</a:t>
              </a:r>
              <a:endParaRPr lang="en-GB" altLang="en-US" sz="120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sz="4400" dirty="0" smtClean="0">
                <a:solidFill>
                  <a:srgbClr val="FFFFFF"/>
                </a:solidFill>
              </a:rPr>
              <a:t>Volume, Variety, Velocity Facts</a:t>
            </a:r>
          </a:p>
        </p:txBody>
      </p:sp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7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940000" y="1195200"/>
            <a:ext cx="2520000" cy="2376000"/>
            <a:chOff x="5940000" y="1195200"/>
            <a:chExt cx="2520000" cy="2376000"/>
          </a:xfrm>
        </p:grpSpPr>
        <p:sp>
          <p:nvSpPr>
            <p:cNvPr id="6" name="Oval 5"/>
            <p:cNvSpPr/>
            <p:nvPr/>
          </p:nvSpPr>
          <p:spPr>
            <a:xfrm>
              <a:off x="5940000" y="1195200"/>
              <a:ext cx="2520000" cy="2376000"/>
            </a:xfrm>
            <a:prstGeom prst="ellipse">
              <a:avLst/>
            </a:prstGeom>
            <a:solidFill>
              <a:srgbClr val="E4095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GB" sz="900">
                <a:solidFill>
                  <a:prstClr val="black"/>
                </a:solidFill>
              </a:endParaRPr>
            </a:p>
          </p:txBody>
        </p:sp>
        <p:sp>
          <p:nvSpPr>
            <p:cNvPr id="23559" name="Rectangle 6"/>
            <p:cNvSpPr>
              <a:spLocks noChangeArrowheads="1"/>
            </p:cNvSpPr>
            <p:nvPr/>
          </p:nvSpPr>
          <p:spPr bwMode="auto">
            <a:xfrm>
              <a:off x="6228184" y="1602666"/>
              <a:ext cx="2027238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The number 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of Bits of information stored in the digital universe is thought to have exceeded the number of stars in the physical universe in 2007. 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GB" altLang="en-US" sz="120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sz="1200" u="sng" dirty="0">
                  <a:solidFill>
                    <a:srgbClr val="FFFFFF"/>
                  </a:solidFill>
                  <a:latin typeface="Arial" panose="020B0604020202020204" pitchFamily="34" charset="0"/>
                  <a:hlinkClick r:id="rId5"/>
                </a:rPr>
                <a:t>Source</a:t>
              </a:r>
              <a:endParaRPr lang="en-GB" altLang="en-US" sz="120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0000" y="3711600"/>
            <a:ext cx="2520000" cy="2376000"/>
            <a:chOff x="540000" y="3711600"/>
            <a:chExt cx="2520000" cy="2376000"/>
          </a:xfrm>
        </p:grpSpPr>
        <p:sp>
          <p:nvSpPr>
            <p:cNvPr id="8" name="Oval 7"/>
            <p:cNvSpPr/>
            <p:nvPr/>
          </p:nvSpPr>
          <p:spPr>
            <a:xfrm>
              <a:off x="540000" y="3711600"/>
              <a:ext cx="2520000" cy="2376000"/>
            </a:xfrm>
            <a:prstGeom prst="ellipse">
              <a:avLst/>
            </a:prstGeom>
            <a:solidFill>
              <a:srgbClr val="E4095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GB" sz="10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00782" y="4010288"/>
              <a:ext cx="2143026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GB" sz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This year, 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GB" sz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there will be over 1.2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GB" sz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 billion smart phones in the world (which are stuffed full of sensors and data collection features), and the growth is predicted to continue. 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GB" sz="1200" dirty="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GB" sz="1200" u="sng" dirty="0">
                  <a:solidFill>
                    <a:srgbClr val="FFFFFF"/>
                  </a:solidFill>
                  <a:latin typeface="Arial"/>
                  <a:ea typeface="+mn-ea"/>
                  <a:cs typeface="Arial"/>
                  <a:hlinkClick r:id="rId6"/>
                </a:rPr>
                <a:t>Source</a:t>
              </a:r>
              <a:endParaRPr lang="en-GB" sz="1200" dirty="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276000" y="3711600"/>
            <a:ext cx="2520000" cy="2376000"/>
            <a:chOff x="3276000" y="3711600"/>
            <a:chExt cx="2520000" cy="2376000"/>
          </a:xfrm>
        </p:grpSpPr>
        <p:sp>
          <p:nvSpPr>
            <p:cNvPr id="10" name="Oval 9"/>
            <p:cNvSpPr/>
            <p:nvPr/>
          </p:nvSpPr>
          <p:spPr>
            <a:xfrm>
              <a:off x="3276000" y="3711600"/>
              <a:ext cx="2520000" cy="2376000"/>
            </a:xfrm>
            <a:prstGeom prst="ellipse">
              <a:avLst/>
            </a:prstGeom>
            <a:solidFill>
              <a:srgbClr val="E4095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GB" sz="1000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499991" y="4122946"/>
              <a:ext cx="2152129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GB" sz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The boom of 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GB" sz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the Internet of Things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GB" sz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 will mean that the amount of devices connected to the Internet will rise from about 13 billion today to 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GB" sz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50 billion by 2020. 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GB" sz="1200" dirty="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GB" sz="1200" u="sng" dirty="0">
                  <a:solidFill>
                    <a:srgbClr val="FFFFFF"/>
                  </a:solidFill>
                  <a:latin typeface="Arial"/>
                  <a:ea typeface="+mn-ea"/>
                  <a:cs typeface="Arial"/>
                  <a:hlinkClick r:id="rId7"/>
                </a:rPr>
                <a:t>Source</a:t>
              </a:r>
              <a:endParaRPr lang="en-GB" sz="1200" dirty="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940000" y="3711600"/>
            <a:ext cx="2520000" cy="2376000"/>
            <a:chOff x="5940000" y="3711600"/>
            <a:chExt cx="2520000" cy="2376000"/>
          </a:xfrm>
        </p:grpSpPr>
        <p:sp>
          <p:nvSpPr>
            <p:cNvPr id="12" name="Oval 11"/>
            <p:cNvSpPr/>
            <p:nvPr/>
          </p:nvSpPr>
          <p:spPr>
            <a:xfrm>
              <a:off x="5940000" y="3711600"/>
              <a:ext cx="2520000" cy="2376000"/>
            </a:xfrm>
            <a:prstGeom prst="ellipse">
              <a:avLst/>
            </a:prstGeom>
            <a:solidFill>
              <a:srgbClr val="E4095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GB" sz="1000">
                <a:solidFill>
                  <a:prstClr val="black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051624" y="4082296"/>
              <a:ext cx="2336800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GB" sz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12 million RFID tags 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GB" sz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– used to capture data and track movement of objects in the physical world – had been sold </a:t>
              </a:r>
              <a:r>
                <a:rPr lang="en-GB" sz="1200" dirty="0" smtClean="0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by </a:t>
              </a:r>
              <a:r>
                <a:rPr lang="en-GB" sz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2011. By 2021, it is estimated that number will have risen to 209 billion as the Internet of Things takes off.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GB" sz="1200" dirty="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GB" sz="1200" u="sng" dirty="0">
                  <a:latin typeface="Arial"/>
                  <a:ea typeface="+mn-ea"/>
                  <a:cs typeface="Arial"/>
                  <a:hlinkClick r:id="rId8"/>
                </a:rPr>
                <a:t>Source</a:t>
              </a:r>
              <a:endParaRPr lang="en-GB" sz="1200" dirty="0"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276000" y="1195200"/>
            <a:ext cx="2520000" cy="2376000"/>
            <a:chOff x="3276000" y="1195200"/>
            <a:chExt cx="2520000" cy="2376000"/>
          </a:xfrm>
        </p:grpSpPr>
        <p:sp>
          <p:nvSpPr>
            <p:cNvPr id="14" name="Oval 13"/>
            <p:cNvSpPr/>
            <p:nvPr/>
          </p:nvSpPr>
          <p:spPr>
            <a:xfrm>
              <a:off x="3276000" y="1195200"/>
              <a:ext cx="2520000" cy="2376000"/>
            </a:xfrm>
            <a:prstGeom prst="ellipse">
              <a:avLst/>
            </a:prstGeom>
            <a:solidFill>
              <a:srgbClr val="E4095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GB" sz="1050">
                <a:solidFill>
                  <a:prstClr val="black"/>
                </a:solidFill>
              </a:endParaRPr>
            </a:p>
          </p:txBody>
        </p:sp>
        <p:sp>
          <p:nvSpPr>
            <p:cNvPr id="23567" name="Rectangle 14"/>
            <p:cNvSpPr>
              <a:spLocks noChangeArrowheads="1"/>
            </p:cNvSpPr>
            <p:nvPr/>
          </p:nvSpPr>
          <p:spPr bwMode="auto">
            <a:xfrm>
              <a:off x="3390503" y="1755973"/>
              <a:ext cx="2333625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The NSA 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is thought to </a:t>
              </a:r>
              <a:r>
                <a:rPr lang="en-GB" altLang="en-US" sz="1200" dirty="0" err="1">
                  <a:solidFill>
                    <a:srgbClr val="FFFFFF"/>
                  </a:solidFill>
                  <a:latin typeface="Arial" panose="020B0604020202020204" pitchFamily="34" charset="0"/>
                </a:rPr>
                <a:t>analyze</a:t>
              </a:r>
              <a:r>
                <a:rPr lang="en-GB" altLang="en-US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 1.6% of all global internet traffic – around 30 petabytes (30 million gigabytes) every day. 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GB" altLang="en-US" sz="120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sz="1200" u="sng" dirty="0">
                  <a:solidFill>
                    <a:srgbClr val="FFFFFF"/>
                  </a:solidFill>
                  <a:latin typeface="Arial" panose="020B0604020202020204" pitchFamily="34" charset="0"/>
                  <a:hlinkClick r:id="rId9"/>
                </a:rPr>
                <a:t>Source</a:t>
              </a:r>
              <a:endParaRPr lang="en-GB" altLang="en-US" sz="120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40000" y="1195200"/>
            <a:ext cx="2520000" cy="2376000"/>
            <a:chOff x="540000" y="1195200"/>
            <a:chExt cx="2520000" cy="2376000"/>
          </a:xfrm>
        </p:grpSpPr>
        <p:sp>
          <p:nvSpPr>
            <p:cNvPr id="16" name="Oval 15"/>
            <p:cNvSpPr/>
            <p:nvPr/>
          </p:nvSpPr>
          <p:spPr>
            <a:xfrm>
              <a:off x="540000" y="1195200"/>
              <a:ext cx="2520000" cy="2376000"/>
            </a:xfrm>
            <a:prstGeom prst="ellipse">
              <a:avLst/>
            </a:prstGeom>
            <a:solidFill>
              <a:srgbClr val="E4095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GB" sz="1050">
                <a:solidFill>
                  <a:prstClr val="white"/>
                </a:solidFill>
              </a:endParaRPr>
            </a:p>
          </p:txBody>
        </p:sp>
        <p:sp>
          <p:nvSpPr>
            <p:cNvPr id="23569" name="Rectangle 16"/>
            <p:cNvSpPr>
              <a:spLocks noChangeArrowheads="1"/>
            </p:cNvSpPr>
            <p:nvPr/>
          </p:nvSpPr>
          <p:spPr bwMode="auto">
            <a:xfrm>
              <a:off x="701253" y="1909281"/>
              <a:ext cx="221456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Today’s data centres occupy an area of land equal in size to almost 6,000 football fields. </a:t>
              </a: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GB" altLang="en-US" sz="120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sz="1200" u="sng" dirty="0">
                  <a:solidFill>
                    <a:srgbClr val="FFFFFF"/>
                  </a:solidFill>
                  <a:latin typeface="Arial" panose="020B0604020202020204" pitchFamily="34" charset="0"/>
                  <a:hlinkClick r:id="rId10"/>
                </a:rPr>
                <a:t>Source</a:t>
              </a:r>
              <a:endParaRPr lang="en-GB" altLang="en-US" sz="120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9091" name="Text Box 2"/>
          <p:cNvSpPr txBox="1">
            <a:spLocks noChangeArrowheads="1"/>
          </p:cNvSpPr>
          <p:nvPr/>
        </p:nvSpPr>
        <p:spPr bwMode="auto">
          <a:xfrm>
            <a:off x="323850" y="3002087"/>
            <a:ext cx="84963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600" dirty="0" smtClean="0">
                <a:solidFill>
                  <a:srgbClr val="FFFFFF"/>
                </a:solidFill>
              </a:rPr>
              <a:t>How is Big Data being used?</a:t>
            </a:r>
            <a:endParaRPr lang="en-US" altLang="en-US" sz="3600" dirty="0">
              <a:solidFill>
                <a:srgbClr val="FFFFFF"/>
              </a:solidFill>
            </a:endParaRPr>
          </a:p>
        </p:txBody>
      </p:sp>
      <p:pic>
        <p:nvPicPr>
          <p:cNvPr id="8909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9094" name="Text Box 5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</p:spTree>
    <p:extLst>
      <p:ext uri="{BB962C8B-B14F-4D97-AF65-F5344CB8AC3E}">
        <p14:creationId xmlns:p14="http://schemas.microsoft.com/office/powerpoint/2010/main" val="38412811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28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Example 1 - </a:t>
            </a:r>
            <a:r>
              <a:rPr lang="en-GB" altLang="en-US" sz="2800" b="1" dirty="0">
                <a:solidFill>
                  <a:srgbClr val="FF0080"/>
                </a:solidFill>
              </a:rPr>
              <a:t>Better understand and target customers</a:t>
            </a:r>
            <a:endParaRPr lang="en-GB" altLang="en-US" sz="28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25606" name="TextBox 1"/>
          <p:cNvSpPr txBox="1">
            <a:spLocks noChangeArrowheads="1"/>
          </p:cNvSpPr>
          <p:nvPr/>
        </p:nvSpPr>
        <p:spPr bwMode="auto">
          <a:xfrm>
            <a:off x="611188" y="1484313"/>
            <a:ext cx="792162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smtClean="0"/>
              <a:t>To </a:t>
            </a:r>
            <a:r>
              <a:rPr lang="en-GB" altLang="en-US" dirty="0"/>
              <a:t>better understand and target customers, companies expand their traditional data sets with social media data, browser, text analytics or sensor data to get a more complete picture of their </a:t>
            </a:r>
            <a:r>
              <a:rPr lang="en-GB" altLang="en-US" dirty="0" smtClean="0"/>
              <a:t>customers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smtClean="0"/>
              <a:t>The </a:t>
            </a:r>
            <a:r>
              <a:rPr lang="en-GB" altLang="en-US" dirty="0"/>
              <a:t>big objective, in many cases, is to create predictive </a:t>
            </a:r>
            <a:r>
              <a:rPr lang="en-GB" altLang="en-US" dirty="0" smtClean="0"/>
              <a:t>models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smtClean="0"/>
              <a:t>Telecom </a:t>
            </a:r>
            <a:r>
              <a:rPr lang="en-GB" altLang="en-US" dirty="0"/>
              <a:t>companies can now better predict customer </a:t>
            </a:r>
            <a:r>
              <a:rPr lang="en-GB" altLang="en-US" dirty="0" smtClean="0"/>
              <a:t>churn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/>
              <a:t>R</a:t>
            </a:r>
            <a:r>
              <a:rPr lang="en-GB" altLang="en-US" dirty="0" smtClean="0"/>
              <a:t>etailers </a:t>
            </a:r>
            <a:r>
              <a:rPr lang="en-GB" altLang="en-US" dirty="0"/>
              <a:t>can predict what products will </a:t>
            </a:r>
            <a:r>
              <a:rPr lang="en-GB" altLang="en-US" dirty="0" smtClean="0"/>
              <a:t>sell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/>
              <a:t>C</a:t>
            </a:r>
            <a:r>
              <a:rPr lang="en-GB" altLang="en-US" dirty="0" smtClean="0"/>
              <a:t>ar </a:t>
            </a:r>
            <a:r>
              <a:rPr lang="en-GB" altLang="en-US" dirty="0"/>
              <a:t>insurance companies understand how well their customers actually </a:t>
            </a:r>
            <a:r>
              <a:rPr lang="en-GB" altLang="en-US" dirty="0" smtClean="0"/>
              <a:t>drive</a:t>
            </a:r>
            <a:endParaRPr lang="en-I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6083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sz="4000" dirty="0" smtClean="0">
                <a:solidFill>
                  <a:srgbClr val="FFFFFF"/>
                </a:solidFill>
              </a:rPr>
              <a:t>Amazon </a:t>
            </a:r>
            <a:r>
              <a:rPr lang="en-US" altLang="en-US" sz="4000" dirty="0">
                <a:solidFill>
                  <a:srgbClr val="FFFFFF"/>
                </a:solidFill>
              </a:rPr>
              <a:t>- Behavioral Analytics</a:t>
            </a:r>
          </a:p>
        </p:txBody>
      </p:sp>
      <p:pic>
        <p:nvPicPr>
          <p:cNvPr id="4608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6085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46086" name="TextBox 1"/>
          <p:cNvSpPr txBox="1">
            <a:spLocks noChangeArrowheads="1"/>
          </p:cNvSpPr>
          <p:nvPr/>
        </p:nvSpPr>
        <p:spPr bwMode="auto">
          <a:xfrm>
            <a:off x="457200" y="1274763"/>
            <a:ext cx="78597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 smtClean="0"/>
              <a:t>‘customers who bought this…’ feature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/>
              <a:t>R</a:t>
            </a:r>
            <a:r>
              <a:rPr lang="en-IN" altLang="en-US" dirty="0" smtClean="0"/>
              <a:t>ecommendations are based on user’s wish list, the items they have reviewed and what similar people have purchased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 smtClean="0"/>
              <a:t>Only company that have a patent that allows them to ship goods before an order has even been placed</a:t>
            </a:r>
            <a:endParaRPr lang="en-I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4041614"/>
            <a:ext cx="3200400" cy="828675"/>
          </a:xfrm>
          <a:prstGeom prst="rect">
            <a:avLst/>
          </a:prstGeom>
        </p:spPr>
      </p:pic>
      <p:pic>
        <p:nvPicPr>
          <p:cNvPr id="1028" name="Picture 4" descr="http://pixabay.com/static/uploads/photo/2012/04/02/14/00/shopping-cart-24573_64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90" y="3398157"/>
            <a:ext cx="1844030" cy="221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7384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sz="4000" dirty="0" err="1">
                <a:solidFill>
                  <a:srgbClr val="FFFFFF"/>
                </a:solidFill>
              </a:rPr>
              <a:t>T-mobile</a:t>
            </a:r>
            <a:r>
              <a:rPr lang="en-US" altLang="en-US" sz="4000" dirty="0">
                <a:solidFill>
                  <a:srgbClr val="FFFFFF"/>
                </a:solidFill>
              </a:rPr>
              <a:t> - Optimize Funnel Conversion</a:t>
            </a:r>
          </a:p>
        </p:txBody>
      </p:sp>
      <p:pic>
        <p:nvPicPr>
          <p:cNvPr id="4403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44038" name="TextBox 1"/>
          <p:cNvSpPr txBox="1">
            <a:spLocks noChangeArrowheads="1"/>
          </p:cNvSpPr>
          <p:nvPr/>
        </p:nvSpPr>
        <p:spPr bwMode="auto">
          <a:xfrm>
            <a:off x="457200" y="1274763"/>
            <a:ext cx="80025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 smtClean="0"/>
              <a:t>Uses </a:t>
            </a:r>
            <a:r>
              <a:rPr lang="en-IN" altLang="en-US" dirty="0"/>
              <a:t>multiple indicators, such as billing and sentiment analysis, </a:t>
            </a:r>
            <a:r>
              <a:rPr lang="en-IN" altLang="en-US" dirty="0" smtClean="0"/>
              <a:t>to </a:t>
            </a:r>
            <a:r>
              <a:rPr lang="en-IN" altLang="en-US" dirty="0"/>
              <a:t>identify customers that can be upgraded to higher quality </a:t>
            </a:r>
            <a:r>
              <a:rPr lang="en-IN" altLang="en-US" dirty="0" smtClean="0"/>
              <a:t>products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 smtClean="0"/>
              <a:t>Uses similar analytics </a:t>
            </a:r>
            <a:r>
              <a:rPr lang="en-IN" altLang="en-US" dirty="0"/>
              <a:t>to identify those with a high lifetime customer-value, so its team can focus on retaining those customers.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3837368"/>
            <a:ext cx="4032448" cy="929514"/>
          </a:xfrm>
          <a:prstGeom prst="rect">
            <a:avLst/>
          </a:prstGeom>
        </p:spPr>
      </p:pic>
      <p:pic>
        <p:nvPicPr>
          <p:cNvPr id="15362" name="Picture 2" descr="http://pixabay.com/static/uploads/photo/2013/07/12/16/35/mobile-phone-151187_64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337067"/>
            <a:ext cx="2028470" cy="221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400">
                <a:solidFill>
                  <a:srgbClr val="FFFFFF"/>
                </a:solidFill>
              </a:rPr>
              <a:t>Agenda</a:t>
            </a:r>
          </a:p>
        </p:txBody>
      </p:sp>
      <p:pic>
        <p:nvPicPr>
          <p:cNvPr id="51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5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74763"/>
            <a:ext cx="7715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sz="2400" dirty="0" smtClean="0"/>
              <a:t>What is Big Data?</a:t>
            </a: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sz="2400" dirty="0" smtClean="0"/>
              <a:t>The 3 Vs of Big Data</a:t>
            </a: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sz="2400" dirty="0" smtClean="0"/>
              <a:t>The Growth of Data</a:t>
            </a: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sz="2400" dirty="0" smtClean="0"/>
              <a:t>How is Big Data Being Used</a:t>
            </a: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sz="2400" dirty="0" smtClean="0"/>
              <a:t>Big Data Technologies</a:t>
            </a: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sz="2400" dirty="0" smtClean="0"/>
              <a:t>Challenges </a:t>
            </a:r>
            <a:r>
              <a:rPr lang="en-IN" sz="2400" dirty="0" err="1" smtClean="0"/>
              <a:t>enroute</a:t>
            </a:r>
            <a:r>
              <a:rPr lang="en-IN" sz="2400" dirty="0" smtClean="0"/>
              <a:t> Big Data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3502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GB" altLang="en-US" sz="28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Example 2 - </a:t>
            </a:r>
            <a:r>
              <a:rPr lang="en-GB" altLang="en-US" sz="2800" b="1" dirty="0">
                <a:solidFill>
                  <a:srgbClr val="FF0080"/>
                </a:solidFill>
              </a:rPr>
              <a:t>Understand </a:t>
            </a:r>
            <a:r>
              <a:rPr lang="en-GB" altLang="en-US" sz="2800" b="1" dirty="0" smtClean="0">
                <a:solidFill>
                  <a:srgbClr val="FF0080"/>
                </a:solidFill>
              </a:rPr>
              <a:t>&amp; Optimize </a:t>
            </a:r>
            <a:r>
              <a:rPr lang="en-GB" altLang="en-US" sz="2800" b="1" dirty="0">
                <a:solidFill>
                  <a:srgbClr val="FF0080"/>
                </a:solidFill>
              </a:rPr>
              <a:t>Business </a:t>
            </a:r>
            <a:r>
              <a:rPr lang="en-GB" altLang="en-US" sz="2800" b="1" dirty="0" smtClean="0">
                <a:solidFill>
                  <a:srgbClr val="FF0080"/>
                </a:solidFill>
              </a:rPr>
              <a:t>Process</a:t>
            </a:r>
            <a:endParaRPr lang="en-US" altLang="en-US" sz="2800" dirty="0">
              <a:solidFill>
                <a:srgbClr val="FFFFFF"/>
              </a:solidFill>
            </a:endParaRPr>
          </a:p>
        </p:txBody>
      </p:sp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27654" name="TextBox 1"/>
          <p:cNvSpPr txBox="1">
            <a:spLocks noChangeArrowheads="1"/>
          </p:cNvSpPr>
          <p:nvPr/>
        </p:nvSpPr>
        <p:spPr bwMode="auto">
          <a:xfrm>
            <a:off x="611188" y="1196975"/>
            <a:ext cx="78486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smtClean="0"/>
              <a:t>Big </a:t>
            </a:r>
            <a:r>
              <a:rPr lang="en-GB" altLang="en-US" dirty="0"/>
              <a:t>data is </a:t>
            </a:r>
            <a:r>
              <a:rPr lang="en-GB" altLang="en-US" dirty="0" smtClean="0"/>
              <a:t>being increasingly </a:t>
            </a:r>
            <a:r>
              <a:rPr lang="en-GB" altLang="en-US" dirty="0"/>
              <a:t>used to optimize business </a:t>
            </a:r>
            <a:r>
              <a:rPr lang="en-GB" altLang="en-US" dirty="0" smtClean="0"/>
              <a:t>processes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smtClean="0"/>
              <a:t>Retailers </a:t>
            </a:r>
            <a:r>
              <a:rPr lang="en-GB" altLang="en-US" dirty="0"/>
              <a:t>are able to optimize their stock based on predictive models generated from social media data, web search trends and weather </a:t>
            </a:r>
            <a:r>
              <a:rPr lang="en-GB" altLang="en-US" dirty="0" smtClean="0"/>
              <a:t>forecasts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smtClean="0"/>
              <a:t>Another </a:t>
            </a:r>
            <a:r>
              <a:rPr lang="en-GB" altLang="en-US" dirty="0"/>
              <a:t>example is supply chain or delivery route optimization using data from geographic positioning and radio frequency identification </a:t>
            </a:r>
            <a:r>
              <a:rPr lang="en-GB" altLang="en-US" dirty="0" smtClean="0"/>
              <a:t>sensors</a:t>
            </a:r>
            <a:endParaRPr lang="en-I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6083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sz="4000" dirty="0">
                <a:solidFill>
                  <a:srgbClr val="FFFFFF"/>
                </a:solidFill>
              </a:rPr>
              <a:t>McDonalds -</a:t>
            </a:r>
            <a:r>
              <a:rPr lang="en-US" altLang="en-US" sz="4000" dirty="0" smtClean="0">
                <a:solidFill>
                  <a:srgbClr val="FFFFFF"/>
                </a:solidFill>
              </a:rPr>
              <a:t> Operational Efficiency</a:t>
            </a:r>
            <a:endParaRPr lang="en-US" altLang="en-US" sz="4000" dirty="0">
              <a:solidFill>
                <a:srgbClr val="FFFFFF"/>
              </a:solidFill>
            </a:endParaRPr>
          </a:p>
        </p:txBody>
      </p:sp>
      <p:pic>
        <p:nvPicPr>
          <p:cNvPr id="4608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6085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46086" name="TextBox 1"/>
          <p:cNvSpPr txBox="1">
            <a:spLocks noChangeArrowheads="1"/>
          </p:cNvSpPr>
          <p:nvPr/>
        </p:nvSpPr>
        <p:spPr bwMode="auto">
          <a:xfrm>
            <a:off x="457200" y="1274763"/>
            <a:ext cx="78597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/>
              <a:t>McDonalds tracks vast amounts of data in order to improve operations and boost the customer </a:t>
            </a:r>
            <a:r>
              <a:rPr lang="en-IN" altLang="en-US" dirty="0" smtClean="0"/>
              <a:t>experience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 smtClean="0"/>
              <a:t>The </a:t>
            </a:r>
            <a:r>
              <a:rPr lang="en-IN" altLang="en-US" dirty="0"/>
              <a:t>company looks at factors such as the design of the drive-thru, information provided on the menu, wait times, the size of orders and ordering patterns in order to optimize each restaurant to its particular </a:t>
            </a:r>
            <a:r>
              <a:rPr lang="en-IN" altLang="en-US" dirty="0" smtClean="0"/>
              <a:t>market</a:t>
            </a:r>
            <a:endParaRPr lang="en-IN" altLang="en-US" dirty="0"/>
          </a:p>
        </p:txBody>
      </p:sp>
      <p:pic>
        <p:nvPicPr>
          <p:cNvPr id="3074" name="Picture 2" descr="http://www.logopeople.com.au/blog/wp-content/uploads/2013/09/mcdonalds-fast-food-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21811"/>
            <a:ext cx="28956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://pixabay.com/static/uploads/photo/2014/04/03/11/49/hamburger-312233_64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158040"/>
            <a:ext cx="2880866" cy="247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323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sz="4000" dirty="0" err="1" smtClean="0">
                <a:solidFill>
                  <a:srgbClr val="FFFFFF"/>
                </a:solidFill>
              </a:rPr>
              <a:t>Enevo</a:t>
            </a:r>
            <a:r>
              <a:rPr lang="en-US" altLang="en-US" sz="4000" dirty="0" smtClean="0">
                <a:solidFill>
                  <a:srgbClr val="FFFFFF"/>
                </a:solidFill>
              </a:rPr>
              <a:t> </a:t>
            </a:r>
            <a:r>
              <a:rPr lang="en-US" altLang="en-US" sz="4000" dirty="0">
                <a:solidFill>
                  <a:srgbClr val="FFFFFF"/>
                </a:solidFill>
              </a:rPr>
              <a:t>– Operational Efficiency</a:t>
            </a:r>
          </a:p>
        </p:txBody>
      </p:sp>
      <p:pic>
        <p:nvPicPr>
          <p:cNvPr id="563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325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56326" name="TextBox 1"/>
          <p:cNvSpPr txBox="1">
            <a:spLocks noChangeArrowheads="1"/>
          </p:cNvSpPr>
          <p:nvPr/>
        </p:nvSpPr>
        <p:spPr bwMode="auto">
          <a:xfrm>
            <a:off x="611188" y="1484784"/>
            <a:ext cx="78486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 err="1" smtClean="0"/>
              <a:t>Enevo</a:t>
            </a:r>
            <a:r>
              <a:rPr lang="en-IN" altLang="en-US" dirty="0" smtClean="0"/>
              <a:t>, a </a:t>
            </a:r>
            <a:r>
              <a:rPr lang="en-IN" altLang="en-US" dirty="0"/>
              <a:t>Finnish </a:t>
            </a:r>
            <a:r>
              <a:rPr lang="en-IN" altLang="en-US" dirty="0" smtClean="0"/>
              <a:t>company, </a:t>
            </a:r>
            <a:r>
              <a:rPr lang="en-IN" altLang="en-US" dirty="0"/>
              <a:t>installed 5,000 sensors in garbage cans to alert collection companies when containers are nearing full </a:t>
            </a:r>
            <a:r>
              <a:rPr lang="en-IN" altLang="en-US" dirty="0" smtClean="0"/>
              <a:t>capacity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 smtClean="0"/>
              <a:t>Saved </a:t>
            </a:r>
            <a:r>
              <a:rPr lang="en-IN" altLang="en-US" dirty="0"/>
              <a:t>40% of otherwise wasted fuel on needless garbage collection </a:t>
            </a:r>
            <a:r>
              <a:rPr lang="en-IN" altLang="en-US" dirty="0" smtClean="0"/>
              <a:t>rounds</a:t>
            </a:r>
            <a:endParaRPr lang="en-IN" altLang="en-US" dirty="0"/>
          </a:p>
        </p:txBody>
      </p:sp>
      <p:pic>
        <p:nvPicPr>
          <p:cNvPr id="4098" name="Picture 2" descr="http://www.eu-startups.com/wp-content/uploads/2014/08/Enevo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38" y="3140968"/>
            <a:ext cx="200025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pixabay.com/static/uploads/photo/2013/07/12/15/50/tweeting-150413_64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88" y="3599722"/>
            <a:ext cx="3456930" cy="182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8131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sz="4000" dirty="0">
                <a:solidFill>
                  <a:schemeClr val="bg1"/>
                </a:solidFill>
              </a:rPr>
              <a:t>Coca Cola - </a:t>
            </a:r>
            <a:r>
              <a:rPr lang="en-IN" altLang="en-US" sz="4000" dirty="0">
                <a:solidFill>
                  <a:schemeClr val="bg1"/>
                </a:solidFill>
              </a:rPr>
              <a:t>Market Basket Analysis</a:t>
            </a:r>
            <a:endParaRPr lang="en-US" altLang="en-US" sz="4000" dirty="0">
              <a:solidFill>
                <a:schemeClr val="bg1"/>
              </a:solidFill>
            </a:endParaRPr>
          </a:p>
        </p:txBody>
      </p:sp>
      <p:pic>
        <p:nvPicPr>
          <p:cNvPr id="4813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8133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48134" name="TextBox 1"/>
          <p:cNvSpPr txBox="1">
            <a:spLocks noChangeArrowheads="1"/>
          </p:cNvSpPr>
          <p:nvPr/>
        </p:nvSpPr>
        <p:spPr bwMode="auto">
          <a:xfrm>
            <a:off x="611188" y="1412875"/>
            <a:ext cx="777716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/>
              <a:t>Coca-Cola uses </a:t>
            </a:r>
            <a:r>
              <a:rPr lang="en-IN" altLang="en-US" dirty="0" smtClean="0"/>
              <a:t>vast amounts of data and an </a:t>
            </a:r>
            <a:r>
              <a:rPr lang="en-IN" altLang="en-US" dirty="0"/>
              <a:t>algorithm to ensure that its orange juice has a consistent taste throughout the year. </a:t>
            </a:r>
            <a:endParaRPr lang="en-IN" altLang="en-US" dirty="0" smtClean="0"/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 smtClean="0"/>
              <a:t>The </a:t>
            </a:r>
            <a:r>
              <a:rPr lang="en-IN" altLang="en-US" dirty="0"/>
              <a:t>algorithm incorporates satellite imagery, crop yields, consumer preferences and details about the flavours that make up a particular fruit in order to determine how the juice should be blended.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4351707"/>
            <a:ext cx="3701038" cy="1044789"/>
          </a:xfrm>
          <a:prstGeom prst="rect">
            <a:avLst/>
          </a:prstGeom>
        </p:spPr>
      </p:pic>
      <p:pic>
        <p:nvPicPr>
          <p:cNvPr id="12292" name="Picture 4" descr="http://pixabay.com/static/uploads/photo/2014/04/03/10/55/drink-311722_64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467" y="3787740"/>
            <a:ext cx="1956028" cy="187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699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GB" altLang="en-US" sz="28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Example 3 - </a:t>
            </a:r>
            <a:r>
              <a:rPr lang="en-GB" altLang="en-US" sz="2800" b="1" dirty="0">
                <a:solidFill>
                  <a:srgbClr val="FF0080"/>
                </a:solidFill>
              </a:rPr>
              <a:t>Improving Health</a:t>
            </a:r>
            <a:endParaRPr lang="en-US" altLang="en-US" sz="2800" dirty="0">
              <a:solidFill>
                <a:srgbClr val="FFFFFF"/>
              </a:solidFill>
            </a:endParaRPr>
          </a:p>
        </p:txBody>
      </p:sp>
      <p:pic>
        <p:nvPicPr>
          <p:cNvPr id="2970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29702" name="TextBox 1"/>
          <p:cNvSpPr txBox="1">
            <a:spLocks noChangeArrowheads="1"/>
          </p:cNvSpPr>
          <p:nvPr/>
        </p:nvSpPr>
        <p:spPr bwMode="auto">
          <a:xfrm>
            <a:off x="611188" y="1196975"/>
            <a:ext cx="7848600" cy="210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smtClean="0"/>
              <a:t>The </a:t>
            </a:r>
            <a:r>
              <a:rPr lang="en-GB" altLang="en-US" dirty="0"/>
              <a:t>computing power of big data analytics enables us to find new cures and better understand and predict disease patterns. </a:t>
            </a:r>
            <a:endParaRPr lang="en-GB" altLang="en-US" dirty="0" smtClean="0"/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smtClean="0"/>
              <a:t>We </a:t>
            </a:r>
            <a:r>
              <a:rPr lang="en-GB" altLang="en-US" dirty="0"/>
              <a:t>can use all the data from smart watches and wearable devices to better understand links between lifestyles and diseases. </a:t>
            </a:r>
            <a:endParaRPr lang="en-GB" altLang="en-US" dirty="0" smtClean="0"/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smtClean="0"/>
              <a:t>Big </a:t>
            </a:r>
            <a:r>
              <a:rPr lang="en-GB" altLang="en-US" dirty="0"/>
              <a:t>data analytics also allow us to monitor and predict epidemics and disease outbreaks, simply by listening to what people are saying, i.e. “Feeling rubbish today - in bed with a cold” or searching   for on the Internet, i.e. “cures for flu”.</a:t>
            </a:r>
            <a:endParaRPr lang="en-I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0419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sz="4000" dirty="0">
                <a:solidFill>
                  <a:srgbClr val="FFFFFF"/>
                </a:solidFill>
              </a:rPr>
              <a:t>Google Flu </a:t>
            </a:r>
            <a:r>
              <a:rPr lang="en-US" altLang="en-US" sz="4000" dirty="0" smtClean="0">
                <a:solidFill>
                  <a:srgbClr val="FFFFFF"/>
                </a:solidFill>
              </a:rPr>
              <a:t>Trends</a:t>
            </a:r>
            <a:endParaRPr lang="en-US" altLang="en-US" sz="4000" dirty="0">
              <a:solidFill>
                <a:srgbClr val="FFFFFF"/>
              </a:solidFill>
            </a:endParaRPr>
          </a:p>
        </p:txBody>
      </p:sp>
      <p:pic>
        <p:nvPicPr>
          <p:cNvPr id="6042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0421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1560" y="1274763"/>
            <a:ext cx="7920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A </a:t>
            </a:r>
            <a:r>
              <a:rPr lang="en-IN" dirty="0"/>
              <a:t>web service operated by </a:t>
            </a:r>
            <a:r>
              <a:rPr lang="en-IN" dirty="0" smtClean="0"/>
              <a:t>Google to provide </a:t>
            </a:r>
            <a:r>
              <a:rPr lang="en-IN" dirty="0"/>
              <a:t>estimates of influenza activity for more than 25 </a:t>
            </a:r>
            <a:r>
              <a:rPr lang="en-IN" dirty="0" smtClean="0"/>
              <a:t>countries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Aggregates </a:t>
            </a:r>
            <a:r>
              <a:rPr lang="en-IN" dirty="0"/>
              <a:t>Google search </a:t>
            </a:r>
            <a:r>
              <a:rPr lang="en-IN" dirty="0" smtClean="0"/>
              <a:t>queries </a:t>
            </a:r>
            <a:r>
              <a:rPr lang="en-IN" dirty="0"/>
              <a:t>to reveal if there is the presence of flu-like </a:t>
            </a:r>
            <a:r>
              <a:rPr lang="en-IN" dirty="0" smtClean="0"/>
              <a:t>illness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Predicted spread of flu 15 days prior to the CDC report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In 2009, predictions were 97% accurate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Of late, predictions have over-estimated flu cases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Google launched Dengue Trends on lines of GFT</a:t>
            </a:r>
            <a:endParaRPr lang="en-IN" dirty="0"/>
          </a:p>
        </p:txBody>
      </p:sp>
      <p:pic>
        <p:nvPicPr>
          <p:cNvPr id="6148" name="Picture 4" descr="http://www.seomofo.com/downloads/new-google-logo-offici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98" y="4081218"/>
            <a:ext cx="3778026" cy="135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pixabay.com/static/uploads/photo/2013/07/13/10/10/cold-156666_64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422" y="3853380"/>
            <a:ext cx="1672278" cy="180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sz="4000" dirty="0">
                <a:solidFill>
                  <a:srgbClr val="FFFFFF"/>
                </a:solidFill>
              </a:rPr>
              <a:t>Medical Research</a:t>
            </a:r>
          </a:p>
        </p:txBody>
      </p:sp>
      <p:pic>
        <p:nvPicPr>
          <p:cNvPr id="6451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4517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64518" name="TextBox 1"/>
          <p:cNvSpPr txBox="1">
            <a:spLocks noChangeArrowheads="1"/>
          </p:cNvSpPr>
          <p:nvPr/>
        </p:nvSpPr>
        <p:spPr bwMode="auto">
          <a:xfrm>
            <a:off x="457200" y="1412875"/>
            <a:ext cx="80756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IN" altLang="en-US" dirty="0"/>
              <a:t>In Medical Research two main application are: 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IN" altLang="en-US" dirty="0"/>
              <a:t>– Genomic Sequence Collections (A single sequencing experiment yield 100 </a:t>
            </a:r>
            <a:r>
              <a:rPr lang="en-IN" altLang="en-US" dirty="0" smtClean="0"/>
              <a:t>million </a:t>
            </a:r>
            <a:r>
              <a:rPr lang="en-IN" altLang="en-US" dirty="0"/>
              <a:t>short sequences) 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IN" altLang="en-US" dirty="0"/>
              <a:t>– Analysis of </a:t>
            </a:r>
            <a:r>
              <a:rPr lang="en-IN" altLang="en-US" dirty="0" smtClean="0"/>
              <a:t>neuro-imaging </a:t>
            </a:r>
            <a:r>
              <a:rPr lang="en-IN" altLang="en-US" dirty="0"/>
              <a:t>data (</a:t>
            </a:r>
            <a:r>
              <a:rPr lang="en-IN" altLang="en-US" dirty="0" smtClean="0"/>
              <a:t>Intermediate </a:t>
            </a:r>
            <a:r>
              <a:rPr lang="en-IN" altLang="en-US" dirty="0"/>
              <a:t>data stored ~ </a:t>
            </a:r>
            <a:r>
              <a:rPr lang="en-IN" altLang="en-US" dirty="0" smtClean="0"/>
              <a:t>1.8 </a:t>
            </a:r>
            <a:r>
              <a:rPr lang="en-IN" altLang="en-US" dirty="0" err="1" smtClean="0"/>
              <a:t>PetaBytes</a:t>
            </a:r>
            <a:r>
              <a:rPr lang="en-IN" altLang="en-US" dirty="0"/>
              <a:t>)</a:t>
            </a:r>
          </a:p>
        </p:txBody>
      </p:sp>
      <p:pic>
        <p:nvPicPr>
          <p:cNvPr id="7170" name="Picture 2" descr="http://www.enterprisetech.com/wp-content/uploads/2013/10/genome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474" y="3429000"/>
            <a:ext cx="2389806" cy="238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pixabay.com/static/uploads/photo/2013/07/13/10/17/steve-jobs-156930_64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658" y="3603110"/>
            <a:ext cx="1561206" cy="191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75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dirty="0">
                <a:solidFill>
                  <a:srgbClr val="FFFFFF"/>
                </a:solidFill>
              </a:rPr>
              <a:t>Healthcare – Predict Life threatening infections</a:t>
            </a:r>
          </a:p>
        </p:txBody>
      </p:sp>
      <p:pic>
        <p:nvPicPr>
          <p:cNvPr id="5427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77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54278" name="TextBox 1"/>
          <p:cNvSpPr txBox="1">
            <a:spLocks noChangeArrowheads="1"/>
          </p:cNvSpPr>
          <p:nvPr/>
        </p:nvSpPr>
        <p:spPr bwMode="auto">
          <a:xfrm>
            <a:off x="611188" y="1196975"/>
            <a:ext cx="777716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/>
              <a:t>IBM and the University of the Ontario Institute of Technology have been working on a data analysis and predictive solution to monitor premature babies. </a:t>
            </a:r>
            <a:endParaRPr lang="en-IN" altLang="en-US" dirty="0" smtClean="0"/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 smtClean="0"/>
              <a:t>Biomedical </a:t>
            </a:r>
            <a:r>
              <a:rPr lang="en-IN" altLang="en-US" dirty="0"/>
              <a:t>readings can detect life threatening infections up to 24 hours before they would normally be observed.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269" y="4166076"/>
            <a:ext cx="2733675" cy="12001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652122" y="3933056"/>
            <a:ext cx="1584174" cy="1361008"/>
            <a:chOff x="5220073" y="3501007"/>
            <a:chExt cx="2448272" cy="2225105"/>
          </a:xfrm>
        </p:grpSpPr>
        <p:pic>
          <p:nvPicPr>
            <p:cNvPr id="9220" name="Picture 4" descr="http://pixabay.com/static/uploads/photo/2013/07/13/10/15/bacteria-156868_64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4481" y="3573016"/>
              <a:ext cx="2222878" cy="2021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&quot;No&quot; Symbol 2"/>
            <p:cNvSpPr/>
            <p:nvPr/>
          </p:nvSpPr>
          <p:spPr bwMode="auto">
            <a:xfrm>
              <a:off x="5220073" y="3501007"/>
              <a:ext cx="2448272" cy="2225105"/>
            </a:xfrm>
            <a:prstGeom prst="noSmoking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IN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28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Example 4 - </a:t>
            </a:r>
            <a:r>
              <a:rPr lang="en-GB" altLang="en-US" sz="2800" b="1" dirty="0">
                <a:solidFill>
                  <a:srgbClr val="FF0080"/>
                </a:solidFill>
              </a:rPr>
              <a:t>Improving Security </a:t>
            </a:r>
            <a:r>
              <a:rPr lang="en-GB" altLang="en-US" sz="2800" b="1" dirty="0" smtClean="0">
                <a:solidFill>
                  <a:srgbClr val="FF0080"/>
                </a:solidFill>
              </a:rPr>
              <a:t>&amp; Law </a:t>
            </a:r>
            <a:r>
              <a:rPr lang="en-GB" altLang="en-US" sz="2800" b="1" dirty="0">
                <a:solidFill>
                  <a:srgbClr val="FF0080"/>
                </a:solidFill>
              </a:rPr>
              <a:t>Enforcement</a:t>
            </a:r>
            <a:endParaRPr lang="en-GB" altLang="en-US" sz="28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49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31750" name="TextBox 1"/>
          <p:cNvSpPr txBox="1">
            <a:spLocks noChangeArrowheads="1"/>
          </p:cNvSpPr>
          <p:nvPr/>
        </p:nvSpPr>
        <p:spPr bwMode="auto">
          <a:xfrm>
            <a:off x="539750" y="1274763"/>
            <a:ext cx="80645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smtClean="0"/>
              <a:t>Security </a:t>
            </a:r>
            <a:r>
              <a:rPr lang="en-GB" altLang="en-US" dirty="0"/>
              <a:t>services use big data analytics to foil terrorist plots and detect cyber </a:t>
            </a:r>
            <a:r>
              <a:rPr lang="en-GB" altLang="en-US" dirty="0" smtClean="0"/>
              <a:t>attacks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smtClean="0"/>
              <a:t>Police </a:t>
            </a:r>
            <a:r>
              <a:rPr lang="en-GB" altLang="en-US" dirty="0"/>
              <a:t>forces use big data tools to catch criminals and even predict criminal activity </a:t>
            </a:r>
            <a:endParaRPr lang="en-GB" altLang="en-US" dirty="0" smtClean="0"/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smtClean="0"/>
              <a:t>Credit </a:t>
            </a:r>
            <a:r>
              <a:rPr lang="en-GB" altLang="en-US" dirty="0"/>
              <a:t>card companies use big data analytics </a:t>
            </a:r>
            <a:r>
              <a:rPr lang="en-GB" altLang="en-US" dirty="0" smtClean="0"/>
              <a:t>to </a:t>
            </a:r>
            <a:r>
              <a:rPr lang="en-GB" altLang="en-US" dirty="0"/>
              <a:t>detect fraudulent </a:t>
            </a:r>
            <a:r>
              <a:rPr lang="en-GB" altLang="en-US" dirty="0" smtClean="0"/>
              <a:t>transactions</a:t>
            </a:r>
            <a:endParaRPr lang="en-I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79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sz="4000" dirty="0">
                <a:solidFill>
                  <a:srgbClr val="FFFFFF"/>
                </a:solidFill>
              </a:rPr>
              <a:t>Discovery Health - Fraud Detection</a:t>
            </a:r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1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50182" name="TextBox 1"/>
          <p:cNvSpPr txBox="1">
            <a:spLocks noChangeArrowheads="1"/>
          </p:cNvSpPr>
          <p:nvPr/>
        </p:nvSpPr>
        <p:spPr bwMode="auto">
          <a:xfrm>
            <a:off x="611188" y="1274763"/>
            <a:ext cx="79216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/>
              <a:t>Discovery Health uses big data analytics to identify fraudulent claims and possible fraudulent prescriptions. </a:t>
            </a:r>
            <a:endParaRPr lang="en-IN" altLang="en-US" dirty="0" smtClean="0"/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 smtClean="0"/>
              <a:t>For </a:t>
            </a:r>
            <a:r>
              <a:rPr lang="en-IN" altLang="en-US" dirty="0"/>
              <a:t>example, it can identify if a healthcare provider is charging for a more expensive procedure than was actually performed.</a:t>
            </a:r>
          </a:p>
        </p:txBody>
      </p:sp>
      <p:pic>
        <p:nvPicPr>
          <p:cNvPr id="9218" name="Picture 2" descr="http://www.lifestylec.com/html/image-files/discovery-health-lar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933056"/>
            <a:ext cx="3168352" cy="114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pixabay.com/static/uploads/photo/2013/07/13/12/42/inspector-160143_64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77" y="3576155"/>
            <a:ext cx="1441320" cy="182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9091" name="Text Box 2"/>
          <p:cNvSpPr txBox="1">
            <a:spLocks noChangeArrowheads="1"/>
          </p:cNvSpPr>
          <p:nvPr/>
        </p:nvSpPr>
        <p:spPr bwMode="auto">
          <a:xfrm>
            <a:off x="323850" y="3002087"/>
            <a:ext cx="84963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600" dirty="0" smtClean="0">
                <a:solidFill>
                  <a:srgbClr val="FFFFFF"/>
                </a:solidFill>
              </a:rPr>
              <a:t>What is Big Data?</a:t>
            </a:r>
            <a:endParaRPr lang="en-US" altLang="en-US" sz="3600" dirty="0">
              <a:solidFill>
                <a:srgbClr val="FFFFFF"/>
              </a:solidFill>
            </a:endParaRPr>
          </a:p>
        </p:txBody>
      </p:sp>
      <p:pic>
        <p:nvPicPr>
          <p:cNvPr id="8909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9094" name="Text Box 5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</p:spTree>
    <p:extLst>
      <p:ext uri="{BB962C8B-B14F-4D97-AF65-F5344CB8AC3E}">
        <p14:creationId xmlns:p14="http://schemas.microsoft.com/office/powerpoint/2010/main" val="14789613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795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GB" altLang="en-US" sz="28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Example 5 - </a:t>
            </a:r>
            <a:r>
              <a:rPr lang="en-GB" altLang="en-US" sz="2800" b="1" dirty="0">
                <a:solidFill>
                  <a:srgbClr val="FF0080"/>
                </a:solidFill>
              </a:rPr>
              <a:t>Improving Sports </a:t>
            </a:r>
            <a:r>
              <a:rPr lang="en-GB" altLang="en-US" sz="2800" b="1" dirty="0" smtClean="0">
                <a:solidFill>
                  <a:srgbClr val="FF0080"/>
                </a:solidFill>
              </a:rPr>
              <a:t>Performance</a:t>
            </a:r>
            <a:endParaRPr lang="en-GB" altLang="en-US" sz="2800" b="1" dirty="0">
              <a:solidFill>
                <a:srgbClr val="FF0080"/>
              </a:solidFill>
            </a:endParaRPr>
          </a:p>
        </p:txBody>
      </p:sp>
      <p:pic>
        <p:nvPicPr>
          <p:cNvPr id="3379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797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33798" name="TextBox 1"/>
          <p:cNvSpPr txBox="1">
            <a:spLocks noChangeArrowheads="1"/>
          </p:cNvSpPr>
          <p:nvPr/>
        </p:nvSpPr>
        <p:spPr bwMode="auto">
          <a:xfrm>
            <a:off x="457200" y="1274763"/>
            <a:ext cx="8075613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smtClean="0"/>
              <a:t>Most </a:t>
            </a:r>
            <a:r>
              <a:rPr lang="en-GB" altLang="en-US" dirty="0"/>
              <a:t>elite sports have now embraced big data analytics. </a:t>
            </a:r>
            <a:endParaRPr lang="en-GB" altLang="en-US" dirty="0" smtClean="0"/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smtClean="0"/>
              <a:t>Many </a:t>
            </a:r>
            <a:r>
              <a:rPr lang="en-GB" altLang="en-US" dirty="0"/>
              <a:t>use video analytics to track the performance of every player in a football or </a:t>
            </a:r>
            <a:r>
              <a:rPr lang="en-GB" altLang="en-US" dirty="0" smtClean="0"/>
              <a:t>cricket game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/>
              <a:t>S</a:t>
            </a:r>
            <a:r>
              <a:rPr lang="en-GB" altLang="en-US" dirty="0" smtClean="0"/>
              <a:t>ensor </a:t>
            </a:r>
            <a:r>
              <a:rPr lang="en-GB" altLang="en-US" dirty="0"/>
              <a:t>technology is built into sports equipment such as basket balls or golf </a:t>
            </a:r>
            <a:r>
              <a:rPr lang="en-GB" altLang="en-US" dirty="0" smtClean="0"/>
              <a:t>clubs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smtClean="0"/>
              <a:t>Many </a:t>
            </a:r>
            <a:r>
              <a:rPr lang="en-GB" altLang="en-US" dirty="0"/>
              <a:t>elite sports teams track athletes outside of the sporting environment – using smart technology to track nutrition and sleep, as well as social media conversations to monitor emotional wellbeing.</a:t>
            </a:r>
            <a:endParaRPr lang="en-I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3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3502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GB" altLang="en-US" sz="28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Example 6 – </a:t>
            </a:r>
            <a:r>
              <a:rPr lang="en-GB" altLang="en-US" sz="2800" b="1" dirty="0" smtClean="0">
                <a:solidFill>
                  <a:srgbClr val="FF0080"/>
                </a:solidFill>
              </a:rPr>
              <a:t>Improving/Optimizing Cities &amp; </a:t>
            </a:r>
            <a:r>
              <a:rPr lang="en-GB" altLang="en-US" sz="2800" b="1" dirty="0">
                <a:solidFill>
                  <a:srgbClr val="FF0080"/>
                </a:solidFill>
              </a:rPr>
              <a:t>Countries</a:t>
            </a:r>
            <a:endParaRPr lang="en-US" altLang="en-US" sz="2800" dirty="0">
              <a:solidFill>
                <a:srgbClr val="FFFFFF"/>
              </a:solidFill>
            </a:endParaRPr>
          </a:p>
        </p:txBody>
      </p:sp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5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35846" name="TextBox 1"/>
          <p:cNvSpPr txBox="1">
            <a:spLocks noChangeArrowheads="1"/>
          </p:cNvSpPr>
          <p:nvPr/>
        </p:nvSpPr>
        <p:spPr bwMode="auto">
          <a:xfrm>
            <a:off x="457200" y="1274763"/>
            <a:ext cx="8075613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smtClean="0"/>
              <a:t>Big </a:t>
            </a:r>
            <a:r>
              <a:rPr lang="en-GB" altLang="en-US" dirty="0"/>
              <a:t>data is used to improve many aspects of our cities and </a:t>
            </a:r>
            <a:r>
              <a:rPr lang="en-GB" altLang="en-US" dirty="0" smtClean="0"/>
              <a:t>countries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smtClean="0"/>
              <a:t>It </a:t>
            </a:r>
            <a:r>
              <a:rPr lang="en-GB" altLang="en-US" dirty="0"/>
              <a:t>allows cities to optimize traffic flows based on real time traffic information as well as social media and weather </a:t>
            </a:r>
            <a:r>
              <a:rPr lang="en-GB" altLang="en-US" dirty="0" smtClean="0"/>
              <a:t>data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smtClean="0"/>
              <a:t>A </a:t>
            </a:r>
            <a:r>
              <a:rPr lang="en-GB" altLang="en-US" dirty="0"/>
              <a:t>number of cities are currently using big data analytics with the aim of turning themselves into Smart Cities, where the transport infrastructure and utility processes are all joined </a:t>
            </a:r>
            <a:r>
              <a:rPr lang="en-GB" altLang="en-US" dirty="0" smtClean="0"/>
              <a:t>up</a:t>
            </a:r>
            <a:endParaRPr lang="en-GB" altLang="en-US" dirty="0" smtClean="0"/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err="1" smtClean="0"/>
              <a:t>Eg</a:t>
            </a:r>
            <a:r>
              <a:rPr lang="en-GB" altLang="en-US" dirty="0" smtClean="0"/>
              <a:t> - </a:t>
            </a:r>
            <a:r>
              <a:rPr lang="en-GB" altLang="en-US" dirty="0"/>
              <a:t>a bus would wait for a delayed train </a:t>
            </a:r>
            <a:endParaRPr lang="en-GB" altLang="en-US" dirty="0" smtClean="0"/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err="1" smtClean="0"/>
              <a:t>Eg</a:t>
            </a:r>
            <a:r>
              <a:rPr lang="en-GB" altLang="en-US" dirty="0" smtClean="0"/>
              <a:t> - traffic </a:t>
            </a:r>
            <a:r>
              <a:rPr lang="en-GB" altLang="en-US" dirty="0"/>
              <a:t>signals predict traffic volumes and operate to minimize </a:t>
            </a:r>
            <a:r>
              <a:rPr lang="en-GB" altLang="en-US" dirty="0" smtClean="0"/>
              <a:t>jams</a:t>
            </a:r>
            <a:endParaRPr lang="en-I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3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GB" altLang="en-US" sz="28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Example 7 to ∞ - </a:t>
            </a:r>
            <a:r>
              <a:rPr lang="en-GB" altLang="en-US" sz="2800" b="1" dirty="0">
                <a:solidFill>
                  <a:srgbClr val="FF0080"/>
                </a:solidFill>
              </a:rPr>
              <a:t>Imagination is the limit</a:t>
            </a:r>
            <a:r>
              <a:rPr lang="en-GB" altLang="en-US" sz="2800" b="1" dirty="0" smtClean="0">
                <a:solidFill>
                  <a:srgbClr val="FF0080"/>
                </a:solidFill>
              </a:rPr>
              <a:t>…</a:t>
            </a:r>
            <a:endParaRPr lang="en-GB" altLang="en-US" sz="2800" b="1" dirty="0">
              <a:solidFill>
                <a:srgbClr val="FF0080"/>
              </a:solidFill>
            </a:endParaRPr>
          </a:p>
        </p:txBody>
      </p:sp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5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35846" name="TextBox 1"/>
          <p:cNvSpPr txBox="1">
            <a:spLocks noChangeArrowheads="1"/>
          </p:cNvSpPr>
          <p:nvPr/>
        </p:nvSpPr>
        <p:spPr bwMode="auto">
          <a:xfrm>
            <a:off x="457200" y="1274763"/>
            <a:ext cx="80756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smtClean="0">
                <a:solidFill>
                  <a:srgbClr val="FFFFFF"/>
                </a:solidFill>
              </a:rPr>
              <a:t>Big </a:t>
            </a:r>
            <a:r>
              <a:rPr lang="en-GB" altLang="en-US" dirty="0">
                <a:solidFill>
                  <a:srgbClr val="FFFFFF"/>
                </a:solidFill>
              </a:rPr>
              <a:t>data </a:t>
            </a:r>
            <a:r>
              <a:rPr lang="en-GB" altLang="en-US" dirty="0" smtClean="0">
                <a:solidFill>
                  <a:srgbClr val="FFFFFF"/>
                </a:solidFill>
              </a:rPr>
              <a:t>solutions are being used in creative and creative ways in all spheres of life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smtClean="0">
                <a:solidFill>
                  <a:srgbClr val="FFFFFF"/>
                </a:solidFill>
              </a:rPr>
              <a:t>From politics to entertainment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 smtClean="0">
                <a:solidFill>
                  <a:srgbClr val="FFFFFF"/>
                </a:solidFill>
              </a:rPr>
              <a:t>From space exploration to application support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rgbClr val="FFFFFF"/>
                </a:solidFill>
              </a:rPr>
              <a:t>F</a:t>
            </a:r>
            <a:r>
              <a:rPr lang="en-GB" altLang="en-US" dirty="0" smtClean="0">
                <a:solidFill>
                  <a:srgbClr val="FFFFFF"/>
                </a:solidFill>
              </a:rPr>
              <a:t>rom candidate recruitment to customer delight…</a:t>
            </a:r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81301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371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sz="3600" dirty="0">
                <a:solidFill>
                  <a:srgbClr val="FFFFFF"/>
                </a:solidFill>
              </a:rPr>
              <a:t>Politics – </a:t>
            </a:r>
            <a:r>
              <a:rPr lang="en-US" altLang="en-US" sz="3600" dirty="0" smtClean="0">
                <a:solidFill>
                  <a:srgbClr val="FFFFFF"/>
                </a:solidFill>
              </a:rPr>
              <a:t>Define/Refine </a:t>
            </a:r>
            <a:r>
              <a:rPr lang="en-US" altLang="en-US" sz="3600" dirty="0">
                <a:solidFill>
                  <a:srgbClr val="FFFFFF"/>
                </a:solidFill>
              </a:rPr>
              <a:t>Political Campaigns</a:t>
            </a:r>
          </a:p>
        </p:txBody>
      </p:sp>
      <p:pic>
        <p:nvPicPr>
          <p:cNvPr id="5837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373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58374" name="TextBox 1"/>
          <p:cNvSpPr txBox="1">
            <a:spLocks noChangeArrowheads="1"/>
          </p:cNvSpPr>
          <p:nvPr/>
        </p:nvSpPr>
        <p:spPr bwMode="auto">
          <a:xfrm>
            <a:off x="539750" y="1196752"/>
            <a:ext cx="784860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 smtClean="0"/>
              <a:t>Obama’s election campaigns– data analytics were the president’s go-to </a:t>
            </a:r>
            <a:r>
              <a:rPr lang="en-IN" altLang="en-US" dirty="0" smtClean="0"/>
              <a:t>tool</a:t>
            </a:r>
            <a:endParaRPr lang="en-IN" altLang="en-US" dirty="0" smtClean="0"/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 smtClean="0"/>
              <a:t>Once it had come to light that 64% of voters were using online forums in order to verify a claim that had been made by a candidate, they knew who they had to persuade and what they were unsure </a:t>
            </a:r>
            <a:r>
              <a:rPr lang="en-IN" altLang="en-US" dirty="0" smtClean="0"/>
              <a:t>about</a:t>
            </a:r>
            <a:endParaRPr lang="en-IN" altLang="en-US" dirty="0" smtClean="0"/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 smtClean="0"/>
              <a:t>It also allowed insights to be leveraged in real time without much lag, giving Obama an awareness of what people were discussing and a platform to speak to people about the things that were concerning </a:t>
            </a:r>
            <a:r>
              <a:rPr lang="en-IN" altLang="en-US" dirty="0" smtClean="0"/>
              <a:t>them</a:t>
            </a:r>
            <a:endParaRPr lang="en-IN" altLang="en-US" dirty="0" smtClean="0"/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 smtClean="0"/>
              <a:t>During </a:t>
            </a:r>
            <a:r>
              <a:rPr lang="en-IN" altLang="en-US" dirty="0"/>
              <a:t>India's </a:t>
            </a:r>
            <a:r>
              <a:rPr lang="en-IN" altLang="en-US" dirty="0" smtClean="0"/>
              <a:t>last year’s general elections, </a:t>
            </a:r>
            <a:r>
              <a:rPr lang="en-IN" altLang="en-US" dirty="0"/>
              <a:t>parties actively used big data analysis to connect with voters, raise funds, rework advertisements and create detailed models for voter engagement in swing </a:t>
            </a:r>
            <a:r>
              <a:rPr lang="en-IN" altLang="en-US" dirty="0" smtClean="0"/>
              <a:t>states</a:t>
            </a:r>
            <a:endParaRPr lang="en-IN" altLang="en-US" dirty="0" smtClean="0"/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 smtClean="0"/>
              <a:t>Remember the recent “sweeping broom”?</a:t>
            </a:r>
            <a:endParaRPr lang="en-IN" altLang="en-US" dirty="0"/>
          </a:p>
        </p:txBody>
      </p:sp>
      <p:pic>
        <p:nvPicPr>
          <p:cNvPr id="4098" name="Picture 2" descr="http://upload.wikimedia.org/wikipedia/commons/thumb/7/73/US_Democratic_Party_Logo.svg/200px-US_Democratic_Party_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107122"/>
            <a:ext cx="1008112" cy="10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1935" y="5153031"/>
            <a:ext cx="935434" cy="9354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9208" y="5153031"/>
            <a:ext cx="868928" cy="87241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3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sz="4400" dirty="0" smtClean="0">
                <a:solidFill>
                  <a:schemeClr val="bg1"/>
                </a:solidFill>
              </a:rPr>
              <a:t>Entertainment – Box Office Success</a:t>
            </a:r>
            <a:endParaRPr lang="en-US" altLang="en-US" sz="4400" dirty="0">
              <a:solidFill>
                <a:schemeClr val="bg1"/>
              </a:solidFill>
            </a:endParaRPr>
          </a:p>
        </p:txBody>
      </p:sp>
      <p:pic>
        <p:nvPicPr>
          <p:cNvPr id="6656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5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66566" name="TextBox 1"/>
          <p:cNvSpPr txBox="1">
            <a:spLocks noChangeArrowheads="1"/>
          </p:cNvSpPr>
          <p:nvPr/>
        </p:nvSpPr>
        <p:spPr bwMode="auto">
          <a:xfrm>
            <a:off x="539750" y="1274763"/>
            <a:ext cx="8147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 smtClean="0"/>
              <a:t>94</a:t>
            </a:r>
            <a:r>
              <a:rPr lang="en-IN" altLang="en-US" dirty="0"/>
              <a:t>% accuracy of opening weekend box office up to 4 weeks pre-release… </a:t>
            </a:r>
          </a:p>
        </p:txBody>
      </p:sp>
      <p:pic>
        <p:nvPicPr>
          <p:cNvPr id="66567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16113"/>
            <a:ext cx="7559675" cy="395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2467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sz="4000" dirty="0">
                <a:solidFill>
                  <a:schemeClr val="bg1"/>
                </a:solidFill>
              </a:rPr>
              <a:t>Space </a:t>
            </a:r>
            <a:r>
              <a:rPr lang="en-US" altLang="en-US" sz="4000" dirty="0" smtClean="0">
                <a:solidFill>
                  <a:schemeClr val="bg1"/>
                </a:solidFill>
              </a:rPr>
              <a:t>Exploration &amp; Observation</a:t>
            </a:r>
            <a:endParaRPr lang="en-US" altLang="en-US" sz="4000" dirty="0">
              <a:solidFill>
                <a:schemeClr val="bg1"/>
              </a:solidFill>
            </a:endParaRPr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2469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74763"/>
            <a:ext cx="79312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2018, a group of organizations from all of the world will begin construction of the largest radio telescope ever built, the Square Kilometre Array (SKA</a:t>
            </a:r>
            <a:r>
              <a:rPr lang="en-IN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 one million square meters of collecting area and enough optical </a:t>
            </a:r>
            <a:r>
              <a:rPr lang="en-IN" dirty="0" err="1"/>
              <a:t>fiber</a:t>
            </a:r>
            <a:r>
              <a:rPr lang="en-IN" dirty="0"/>
              <a:t> to wrap around the Earth </a:t>
            </a:r>
            <a:r>
              <a:rPr lang="en-IN" dirty="0" smtClean="0"/>
              <a:t>twice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detect airport radar on a planet 50 light years </a:t>
            </a:r>
            <a:r>
              <a:rPr lang="en-IN" dirty="0" smtClean="0"/>
              <a:t>away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 SKA will </a:t>
            </a:r>
            <a:r>
              <a:rPr lang="en-IN" dirty="0" smtClean="0"/>
              <a:t>generate</a:t>
            </a:r>
            <a:r>
              <a:rPr lang="en-IN" dirty="0"/>
              <a:t> 700 terabytes of data </a:t>
            </a:r>
            <a:r>
              <a:rPr lang="en-IN" i="1" dirty="0"/>
              <a:t>every </a:t>
            </a:r>
            <a:r>
              <a:rPr lang="en-IN" i="1" dirty="0" smtClean="0"/>
              <a:t>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 At full capacity, the SKA’s aperture arrays are expected to produce 100 times more data than the entire Internet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431" y="3715061"/>
            <a:ext cx="3754762" cy="228230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87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sz="4000" dirty="0">
                <a:solidFill>
                  <a:srgbClr val="FFFFFF"/>
                </a:solidFill>
              </a:rPr>
              <a:t>Morgan Stanley - Predictive Support</a:t>
            </a:r>
          </a:p>
        </p:txBody>
      </p:sp>
      <p:pic>
        <p:nvPicPr>
          <p:cNvPr id="4198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41990" name="TextBox 1"/>
          <p:cNvSpPr txBox="1">
            <a:spLocks noChangeArrowheads="1"/>
          </p:cNvSpPr>
          <p:nvPr/>
        </p:nvSpPr>
        <p:spPr bwMode="auto">
          <a:xfrm>
            <a:off x="611188" y="1412875"/>
            <a:ext cx="77771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/>
              <a:t>Morgan Stanley uses real-time wire data analytics to detect problems in its applications and prioritize which issues should be addressed first. </a:t>
            </a:r>
            <a:endParaRPr lang="en-IN" altLang="en-US" dirty="0" smtClean="0"/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 smtClean="0"/>
              <a:t>The </a:t>
            </a:r>
            <a:r>
              <a:rPr lang="en-IN" altLang="en-US" dirty="0"/>
              <a:t>company also uses big data to determine the impact of a particular market event, as well as its original cause.</a:t>
            </a:r>
          </a:p>
        </p:txBody>
      </p:sp>
      <p:pic>
        <p:nvPicPr>
          <p:cNvPr id="1026" name="Picture 2" descr="http://upload.wikimedia.org/wikipedia/en/b/bf/Morgan_Stanley_Historical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221088"/>
            <a:ext cx="35718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6372200" y="4077072"/>
            <a:ext cx="576064" cy="108012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IN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 descr="http://pixabay.com/static/uploads/photo/2014/10/13/21/34/support-487511_640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914" y="3685927"/>
            <a:ext cx="1784696" cy="178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227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IN" altLang="en-US" sz="3600" dirty="0">
                <a:solidFill>
                  <a:srgbClr val="FFFFFF"/>
                </a:solidFill>
              </a:rPr>
              <a:t>Catalyst IT Services - Recruiting Technology</a:t>
            </a:r>
            <a:endParaRPr lang="en-US" altLang="en-US" sz="3600" dirty="0">
              <a:solidFill>
                <a:srgbClr val="FFFFFF"/>
              </a:solidFill>
            </a:endParaRPr>
          </a:p>
        </p:txBody>
      </p:sp>
      <p:pic>
        <p:nvPicPr>
          <p:cNvPr id="5222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229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52230" name="TextBox 1"/>
          <p:cNvSpPr txBox="1">
            <a:spLocks noChangeArrowheads="1"/>
          </p:cNvSpPr>
          <p:nvPr/>
        </p:nvSpPr>
        <p:spPr bwMode="auto">
          <a:xfrm>
            <a:off x="539750" y="1484313"/>
            <a:ext cx="792003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/>
              <a:t>Catalyst IT Services built a program to screen job candidates based on how the candidate completed a survey. </a:t>
            </a:r>
            <a:endParaRPr lang="en-IN" altLang="en-US" dirty="0" smtClean="0"/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 smtClean="0"/>
              <a:t>The </a:t>
            </a:r>
            <a:r>
              <a:rPr lang="en-IN" altLang="en-US" dirty="0"/>
              <a:t>program collects thousands of data points, such as how the candidate approaches a difficult question to determine how the candidate works. </a:t>
            </a:r>
            <a:endParaRPr lang="en-IN" altLang="en-US" dirty="0" smtClean="0"/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altLang="en-US" dirty="0" smtClean="0"/>
              <a:t>Since </a:t>
            </a:r>
            <a:r>
              <a:rPr lang="en-IN" altLang="en-US" dirty="0"/>
              <a:t>implementing the program, employee turnover at the company has been reduced to 15 percent.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4346426"/>
            <a:ext cx="2571750" cy="666750"/>
          </a:xfrm>
          <a:prstGeom prst="rect">
            <a:avLst/>
          </a:prstGeom>
        </p:spPr>
      </p:pic>
      <p:pic>
        <p:nvPicPr>
          <p:cNvPr id="6146" name="Picture 2" descr="http://pixabay.com/static/uploads/photo/2013/07/13/09/50/job-interview-156130_640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077" y="3903382"/>
            <a:ext cx="2418235" cy="146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8611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IN" altLang="en-US" sz="4000" dirty="0" smtClean="0">
                <a:solidFill>
                  <a:schemeClr val="bg1"/>
                </a:solidFill>
              </a:rPr>
              <a:t>Reputation on </a:t>
            </a:r>
            <a:r>
              <a:rPr lang="en-IN" altLang="en-US" sz="4000" dirty="0" smtClean="0">
                <a:solidFill>
                  <a:schemeClr val="bg1"/>
                </a:solidFill>
              </a:rPr>
              <a:t>Steak – Morton’s!</a:t>
            </a:r>
            <a:endParaRPr lang="en-US" altLang="en-US" sz="4000" dirty="0">
              <a:solidFill>
                <a:schemeClr val="bg1"/>
              </a:solidFill>
            </a:endParaRPr>
          </a:p>
        </p:txBody>
      </p:sp>
      <p:pic>
        <p:nvPicPr>
          <p:cNvPr id="686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8613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750" y="1274763"/>
            <a:ext cx="8147050" cy="2862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IN" dirty="0">
                <a:ea typeface="+mn-ea"/>
                <a:cs typeface="Arial" panose="020B0604020202020204" pitchFamily="34" charset="0"/>
              </a:rPr>
              <a:t>• </a:t>
            </a:r>
            <a:r>
              <a:rPr lang="en-IN" dirty="0" smtClean="0">
                <a:ea typeface="+mn-ea"/>
                <a:cs typeface="Arial" panose="020B0604020202020204" pitchFamily="34" charset="0"/>
              </a:rPr>
              <a:t>Morton Steakhouse sensed an </a:t>
            </a:r>
            <a:r>
              <a:rPr lang="en-IN" dirty="0">
                <a:ea typeface="+mn-ea"/>
                <a:cs typeface="Arial" panose="020B0604020202020204" pitchFamily="34" charset="0"/>
              </a:rPr>
              <a:t>o</a:t>
            </a:r>
            <a:r>
              <a:rPr lang="en-IN" dirty="0" smtClean="0">
                <a:ea typeface="+mn-ea"/>
                <a:cs typeface="Arial" panose="020B0604020202020204" pitchFamily="34" charset="0"/>
              </a:rPr>
              <a:t>pportunity to improve </a:t>
            </a:r>
            <a:r>
              <a:rPr lang="en-IN" dirty="0">
                <a:ea typeface="+mn-ea"/>
                <a:cs typeface="Arial" panose="020B0604020202020204" pitchFamily="34" charset="0"/>
              </a:rPr>
              <a:t>reputation, brand and buzz by tapping social media 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IN" dirty="0">
                <a:ea typeface="+mn-ea"/>
                <a:cs typeface="Arial" panose="020B0604020202020204" pitchFamily="34" charset="0"/>
              </a:rPr>
              <a:t>• </a:t>
            </a:r>
            <a:r>
              <a:rPr lang="en-IN" dirty="0" smtClean="0">
                <a:ea typeface="+mn-ea"/>
                <a:cs typeface="Arial" panose="020B0604020202020204" pitchFamily="34" charset="0"/>
              </a:rPr>
              <a:t>Performed Data Analytics by</a:t>
            </a:r>
            <a:endParaRPr lang="en-IN" dirty="0">
              <a:ea typeface="+mn-ea"/>
              <a:cs typeface="Arial" panose="020B0604020202020204" pitchFamily="34" charset="0"/>
            </a:endParaRPr>
          </a:p>
          <a:p>
            <a:pPr marL="285750" indent="-285750" eaLnBrk="1" hangingPunct="1">
              <a:buClr>
                <a:srgbClr val="000000"/>
              </a:buClr>
              <a:buSzPct val="100000"/>
              <a:buFontTx/>
              <a:buChar char="-"/>
              <a:defRPr/>
            </a:pPr>
            <a:r>
              <a:rPr lang="en-IN" dirty="0">
                <a:ea typeface="+mn-ea"/>
                <a:cs typeface="Arial" panose="020B0604020202020204" pitchFamily="34" charset="0"/>
              </a:rPr>
              <a:t>- Continually scanning </a:t>
            </a:r>
            <a:r>
              <a:rPr lang="en-IN" dirty="0" err="1">
                <a:ea typeface="+mn-ea"/>
                <a:cs typeface="Arial" panose="020B0604020202020204" pitchFamily="34" charset="0"/>
              </a:rPr>
              <a:t>twitterverse</a:t>
            </a:r>
            <a:r>
              <a:rPr lang="en-IN" dirty="0">
                <a:ea typeface="+mn-ea"/>
                <a:cs typeface="Arial" panose="020B0604020202020204" pitchFamily="34" charset="0"/>
              </a:rPr>
              <a:t> for mentions of their business </a:t>
            </a:r>
          </a:p>
          <a:p>
            <a:pPr marL="285750" indent="-285750" eaLnBrk="1" hangingPunct="1">
              <a:buClr>
                <a:srgbClr val="000000"/>
              </a:buClr>
              <a:buSzPct val="100000"/>
              <a:buFontTx/>
              <a:buChar char="-"/>
              <a:defRPr/>
            </a:pPr>
            <a:r>
              <a:rPr lang="en-IN" dirty="0">
                <a:ea typeface="+mn-ea"/>
                <a:cs typeface="Arial" panose="020B0604020202020204" pitchFamily="34" charset="0"/>
              </a:rPr>
              <a:t>- Integrating tweeters with their robust customer management system 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IN" dirty="0">
                <a:ea typeface="+mn-ea"/>
                <a:cs typeface="Arial" panose="020B0604020202020204" pitchFamily="34" charset="0"/>
              </a:rPr>
              <a:t>• Results </a:t>
            </a:r>
          </a:p>
          <a:p>
            <a:pPr marL="285750" indent="-285750" eaLnBrk="1" hangingPunct="1">
              <a:buClr>
                <a:srgbClr val="000000"/>
              </a:buClr>
              <a:buSzPct val="100000"/>
              <a:buFontTx/>
              <a:buChar char="-"/>
              <a:defRPr/>
            </a:pPr>
            <a:r>
              <a:rPr lang="en-IN" dirty="0">
                <a:ea typeface="+mn-ea"/>
                <a:cs typeface="Arial" panose="020B0604020202020204" pitchFamily="34" charset="0"/>
              </a:rPr>
              <a:t>- Saw tweet from a top customer lamenting late flight—no time to dine at Morton’s </a:t>
            </a:r>
          </a:p>
          <a:p>
            <a:pPr marL="285750" indent="-285750" eaLnBrk="1" hangingPunct="1">
              <a:buClr>
                <a:srgbClr val="000000"/>
              </a:buClr>
              <a:buSzPct val="100000"/>
              <a:buFontTx/>
              <a:buChar char="-"/>
              <a:defRPr/>
            </a:pPr>
            <a:r>
              <a:rPr lang="en-IN" dirty="0">
                <a:ea typeface="+mn-ea"/>
                <a:cs typeface="Arial" panose="020B0604020202020204" pitchFamily="34" charset="0"/>
              </a:rPr>
              <a:t>- Tuxedo-clad waiter waiting for him when he landed with a bag containing his </a:t>
            </a:r>
            <a:r>
              <a:rPr lang="en-IN" dirty="0" err="1">
                <a:ea typeface="+mn-ea"/>
                <a:cs typeface="Arial" panose="020B0604020202020204" pitchFamily="34" charset="0"/>
              </a:rPr>
              <a:t>favorite</a:t>
            </a:r>
            <a:r>
              <a:rPr lang="en-IN" dirty="0">
                <a:ea typeface="+mn-ea"/>
                <a:cs typeface="Arial" panose="020B0604020202020204" pitchFamily="34" charset="0"/>
              </a:rPr>
              <a:t> steak, prepared the way he normally likes </a:t>
            </a:r>
            <a:r>
              <a:rPr lang="en-IN" dirty="0" smtClean="0">
                <a:ea typeface="+mn-ea"/>
                <a:cs typeface="Arial" panose="020B0604020202020204" pitchFamily="34" charset="0"/>
              </a:rPr>
              <a:t>it</a:t>
            </a:r>
            <a:endParaRPr lang="en-IN" dirty="0">
              <a:ea typeface="+mn-ea"/>
              <a:cs typeface="Arial" panose="020B0604020202020204" pitchFamily="34" charset="0"/>
            </a:endParaRPr>
          </a:p>
        </p:txBody>
      </p:sp>
      <p:pic>
        <p:nvPicPr>
          <p:cNvPr id="2052" name="Picture 4" descr="http://www.parkavenueir.com/attachments/Image/Mortons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698" y="4400550"/>
            <a:ext cx="2608262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pixabay.com/static/uploads/photo/2012/05/04/11/23/cow-47273_64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603" y="4293097"/>
            <a:ext cx="1898808" cy="164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1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GB" altLang="en-US" sz="2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Ford’s Big </a:t>
            </a:r>
            <a:r>
              <a:rPr lang="en-GB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Data plans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3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37894" name="TextBox 1"/>
          <p:cNvSpPr txBox="1">
            <a:spLocks noChangeArrowheads="1"/>
          </p:cNvSpPr>
          <p:nvPr/>
        </p:nvSpPr>
        <p:spPr bwMode="auto">
          <a:xfrm>
            <a:off x="611188" y="1247849"/>
            <a:ext cx="792162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dirty="0"/>
              <a:t>125 new data-related posts to be created at Silicon Valley research and development facility</a:t>
            </a:r>
            <a:r>
              <a:rPr lang="en-GB" altLang="en-US" dirty="0" smtClean="0"/>
              <a:t>.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dirty="0" smtClean="0"/>
              <a:t>Big Data analytics to be leveraged</a:t>
            </a:r>
            <a:r>
              <a:rPr lang="en-IN" dirty="0"/>
              <a:t> in marketing and sales, finance, purchasing and </a:t>
            </a:r>
            <a:r>
              <a:rPr lang="en-IN" dirty="0" smtClean="0"/>
              <a:t>manufacturing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dirty="0" smtClean="0"/>
              <a:t>Study </a:t>
            </a:r>
            <a:r>
              <a:rPr lang="en-IN" dirty="0"/>
              <a:t>freight and logistics routes to compare the cost of parts on a global </a:t>
            </a:r>
            <a:r>
              <a:rPr lang="en-IN" dirty="0" smtClean="0"/>
              <a:t>basis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dirty="0" smtClean="0"/>
              <a:t>Ford Lab in Silicon Valley gathers </a:t>
            </a:r>
            <a:r>
              <a:rPr lang="en-IN" dirty="0"/>
              <a:t>data from over four million cars with in-car sensors and remote application management </a:t>
            </a:r>
            <a:r>
              <a:rPr lang="en-IN" dirty="0" smtClean="0"/>
              <a:t>software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dirty="0" smtClean="0"/>
              <a:t>Installs </a:t>
            </a:r>
            <a:r>
              <a:rPr lang="en-IN" dirty="0"/>
              <a:t>over 74 sensors in cars including sonar, cameras, radar, accelerometers, temperature sensors and rain </a:t>
            </a:r>
            <a:r>
              <a:rPr lang="en-IN" dirty="0" smtClean="0"/>
              <a:t>sensors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dirty="0" err="1"/>
              <a:t>Energi</a:t>
            </a:r>
            <a:r>
              <a:rPr lang="en-IN" dirty="0"/>
              <a:t> line of plug-in hybrid cars generate over 25 gigabytes of data every </a:t>
            </a:r>
            <a:r>
              <a:rPr lang="en-IN" dirty="0" smtClean="0"/>
              <a:t>hour</a:t>
            </a:r>
          </a:p>
          <a:p>
            <a:pPr marL="285750" indent="-285750" eaLnBrk="1" hangingPunct="1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dirty="0" smtClean="0"/>
              <a:t>Performs</a:t>
            </a:r>
            <a:r>
              <a:rPr lang="en-IN" dirty="0"/>
              <a:t> sentiment analysis on all sort of content online and uses Google Trends to predict future </a:t>
            </a:r>
            <a:r>
              <a:rPr lang="en-IN" dirty="0" smtClean="0"/>
              <a:t>sales</a:t>
            </a:r>
            <a:endParaRPr lang="en-GB" altLang="en-US" dirty="0"/>
          </a:p>
        </p:txBody>
      </p:sp>
      <p:pic>
        <p:nvPicPr>
          <p:cNvPr id="3074" name="Picture 2" descr="http://3.bp.blogspot.com/-mcctTL3AuE0/T8wk5KKT1mI/AAAAAAAAApo/VHzorrRacwQ/s1600/Ford-logo-488_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909011"/>
            <a:ext cx="2888506" cy="118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pixabay.com/static/uploads/photo/2013/07/13/01/07/ford-mustang-155132_64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578" y="4835166"/>
            <a:ext cx="2149766" cy="107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3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" y="1486782"/>
            <a:ext cx="8496300" cy="4318482"/>
          </a:xfrm>
          <a:prstGeom prst="rect">
            <a:avLst/>
          </a:prstGeom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400" dirty="0">
                <a:solidFill>
                  <a:srgbClr val="FFFFFF"/>
                </a:solidFill>
              </a:rPr>
              <a:t>What is Big Data?</a:t>
            </a:r>
          </a:p>
        </p:txBody>
      </p:sp>
    </p:spTree>
    <p:extLst>
      <p:ext uri="{BB962C8B-B14F-4D97-AF65-F5344CB8AC3E}">
        <p14:creationId xmlns:p14="http://schemas.microsoft.com/office/powerpoint/2010/main" val="42443205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9091" name="Text Box 2"/>
          <p:cNvSpPr txBox="1">
            <a:spLocks noChangeArrowheads="1"/>
          </p:cNvSpPr>
          <p:nvPr/>
        </p:nvSpPr>
        <p:spPr bwMode="auto">
          <a:xfrm>
            <a:off x="323850" y="3002087"/>
            <a:ext cx="84963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600" dirty="0" smtClean="0">
                <a:solidFill>
                  <a:srgbClr val="FFFFFF"/>
                </a:solidFill>
              </a:rPr>
              <a:t>Big Data Technologies</a:t>
            </a:r>
            <a:endParaRPr lang="en-US" altLang="en-US" sz="3600" dirty="0">
              <a:solidFill>
                <a:srgbClr val="FFFFFF"/>
              </a:solidFill>
            </a:endParaRPr>
          </a:p>
        </p:txBody>
      </p:sp>
      <p:pic>
        <p:nvPicPr>
          <p:cNvPr id="8909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9094" name="Text Box 5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</p:spTree>
    <p:extLst>
      <p:ext uri="{BB962C8B-B14F-4D97-AF65-F5344CB8AC3E}">
        <p14:creationId xmlns:p14="http://schemas.microsoft.com/office/powerpoint/2010/main" val="19527445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065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0660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pic>
        <p:nvPicPr>
          <p:cNvPr id="7066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33375"/>
            <a:ext cx="84836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270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2708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pic>
        <p:nvPicPr>
          <p:cNvPr id="72709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33375"/>
            <a:ext cx="8483600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475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4756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pic>
        <p:nvPicPr>
          <p:cNvPr id="74757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33375"/>
            <a:ext cx="8483600" cy="556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885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8851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pic>
        <p:nvPicPr>
          <p:cNvPr id="78852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521" y="2876337"/>
            <a:ext cx="1084535" cy="160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9091" name="Text Box 2"/>
          <p:cNvSpPr txBox="1">
            <a:spLocks noChangeArrowheads="1"/>
          </p:cNvSpPr>
          <p:nvPr/>
        </p:nvSpPr>
        <p:spPr bwMode="auto">
          <a:xfrm>
            <a:off x="323850" y="3002087"/>
            <a:ext cx="84963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600" dirty="0" smtClean="0">
                <a:solidFill>
                  <a:srgbClr val="FFFFFF"/>
                </a:solidFill>
              </a:rPr>
              <a:t>Challenges </a:t>
            </a:r>
            <a:r>
              <a:rPr lang="en-US" altLang="en-US" sz="3600" dirty="0" err="1" smtClean="0">
                <a:solidFill>
                  <a:srgbClr val="FFFFFF"/>
                </a:solidFill>
              </a:rPr>
              <a:t>enroute</a:t>
            </a:r>
            <a:r>
              <a:rPr lang="en-US" altLang="en-US" sz="3600" dirty="0" smtClean="0">
                <a:solidFill>
                  <a:srgbClr val="FFFFFF"/>
                </a:solidFill>
              </a:rPr>
              <a:t> Big Data</a:t>
            </a:r>
            <a:endParaRPr lang="en-US" altLang="en-US" sz="3600" dirty="0">
              <a:solidFill>
                <a:srgbClr val="FFFFFF"/>
              </a:solidFill>
            </a:endParaRPr>
          </a:p>
        </p:txBody>
      </p:sp>
      <p:pic>
        <p:nvPicPr>
          <p:cNvPr id="8909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9094" name="Text Box 5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</p:spTree>
    <p:extLst>
      <p:ext uri="{BB962C8B-B14F-4D97-AF65-F5344CB8AC3E}">
        <p14:creationId xmlns:p14="http://schemas.microsoft.com/office/powerpoint/2010/main" val="16284385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0899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sz="4000" dirty="0">
                <a:solidFill>
                  <a:srgbClr val="FFFFFF"/>
                </a:solidFill>
              </a:rPr>
              <a:t>Challenges</a:t>
            </a:r>
          </a:p>
        </p:txBody>
      </p:sp>
      <p:pic>
        <p:nvPicPr>
          <p:cNvPr id="8090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0901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80902" name="TextBox 1"/>
          <p:cNvSpPr txBox="1">
            <a:spLocks noChangeArrowheads="1"/>
          </p:cNvSpPr>
          <p:nvPr/>
        </p:nvSpPr>
        <p:spPr bwMode="auto">
          <a:xfrm>
            <a:off x="611188" y="1274763"/>
            <a:ext cx="7561262" cy="35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altLang="en-US" sz="1800" dirty="0" smtClean="0">
                <a:solidFill>
                  <a:schemeClr val="bg1"/>
                </a:solidFill>
              </a:rPr>
              <a:t>If </a:t>
            </a:r>
            <a:r>
              <a:rPr lang="en-IN" altLang="en-US" sz="1800" dirty="0">
                <a:solidFill>
                  <a:schemeClr val="bg1"/>
                </a:solidFill>
              </a:rPr>
              <a:t>the quantity of information is increasing by 2.5 quintillion bytes per day, the amount of useful information almost certainly isn't. </a:t>
            </a:r>
            <a:endParaRPr lang="en-IN" altLang="en-US" sz="1800" dirty="0" smtClean="0">
              <a:solidFill>
                <a:schemeClr val="bg1"/>
              </a:solidFill>
            </a:endParaRPr>
          </a:p>
          <a:p>
            <a:pPr lvl="1" eaLnBrk="1" hangingPunct="1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altLang="en-US" sz="1600" dirty="0" smtClean="0">
                <a:solidFill>
                  <a:schemeClr val="bg1"/>
                </a:solidFill>
              </a:rPr>
              <a:t>Most </a:t>
            </a:r>
            <a:r>
              <a:rPr lang="en-IN" altLang="en-US" sz="1600" dirty="0">
                <a:solidFill>
                  <a:schemeClr val="bg1"/>
                </a:solidFill>
              </a:rPr>
              <a:t>of it is just noise, and the noise is increasing faster than the signal. </a:t>
            </a:r>
            <a:endParaRPr lang="en-IN" altLang="en-US" sz="1600" dirty="0" smtClean="0">
              <a:solidFill>
                <a:schemeClr val="bg1"/>
              </a:solidFill>
            </a:endParaRPr>
          </a:p>
          <a:p>
            <a:pPr lvl="1" eaLnBrk="1" hangingPunct="1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altLang="en-US" sz="1600" dirty="0" smtClean="0">
                <a:solidFill>
                  <a:schemeClr val="bg1"/>
                </a:solidFill>
              </a:rPr>
              <a:t>There </a:t>
            </a:r>
            <a:r>
              <a:rPr lang="en-IN" altLang="en-US" sz="1600" dirty="0">
                <a:solidFill>
                  <a:schemeClr val="bg1"/>
                </a:solidFill>
              </a:rPr>
              <a:t>are so many hypotheses to test, so many data sets to mine—but a relatively constant amount of objective truth. </a:t>
            </a:r>
            <a:r>
              <a:rPr lang="en-IN" altLang="en-US" sz="1400" dirty="0" smtClean="0">
                <a:solidFill>
                  <a:schemeClr val="bg1"/>
                </a:solidFill>
              </a:rPr>
              <a:t/>
            </a:r>
            <a:br>
              <a:rPr lang="en-IN" altLang="en-US" sz="1400" dirty="0" smtClean="0">
                <a:solidFill>
                  <a:schemeClr val="bg1"/>
                </a:solidFill>
              </a:rPr>
            </a:br>
            <a:endParaRPr lang="en-IN" altLang="en-US" sz="1400" dirty="0" smtClean="0">
              <a:solidFill>
                <a:schemeClr val="bg1"/>
              </a:solidFill>
            </a:endParaRPr>
          </a:p>
          <a:p>
            <a:pPr eaLnBrk="1" hangingPunct="1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altLang="en-US" sz="1800" dirty="0" smtClean="0">
                <a:solidFill>
                  <a:schemeClr val="bg1"/>
                </a:solidFill>
              </a:rPr>
              <a:t>The </a:t>
            </a:r>
            <a:r>
              <a:rPr lang="en-IN" altLang="en-US" sz="1800" dirty="0">
                <a:solidFill>
                  <a:schemeClr val="bg1"/>
                </a:solidFill>
              </a:rPr>
              <a:t>dictatorship of data - our fascination with data may become a dangerous addiction </a:t>
            </a:r>
          </a:p>
          <a:p>
            <a:pPr eaLnBrk="1" hangingPunct="1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altLang="en-US" sz="1800" dirty="0">
              <a:solidFill>
                <a:schemeClr val="bg1"/>
              </a:solidFill>
            </a:endParaRPr>
          </a:p>
          <a:p>
            <a:pPr eaLnBrk="1" hangingPunct="1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altLang="en-US" sz="1800" dirty="0">
                <a:solidFill>
                  <a:schemeClr val="bg1"/>
                </a:solidFill>
              </a:rPr>
              <a:t>Privacy concerns</a:t>
            </a:r>
            <a:br>
              <a:rPr lang="en-IN" altLang="en-US" sz="1800" dirty="0">
                <a:solidFill>
                  <a:schemeClr val="bg1"/>
                </a:solidFill>
              </a:rPr>
            </a:br>
            <a:endParaRPr lang="en-IN" altLang="en-US" sz="1800" dirty="0">
              <a:solidFill>
                <a:schemeClr val="bg1"/>
              </a:solidFill>
            </a:endParaRPr>
          </a:p>
          <a:p>
            <a:pPr eaLnBrk="1" hangingPunct="1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altLang="en-US" sz="1800" dirty="0" smtClean="0">
                <a:solidFill>
                  <a:schemeClr val="bg1"/>
                </a:solidFill>
              </a:rPr>
              <a:t>Propensity </a:t>
            </a:r>
            <a:r>
              <a:rPr lang="en-IN" altLang="en-US" sz="1800" dirty="0">
                <a:solidFill>
                  <a:schemeClr val="bg1"/>
                </a:solidFill>
              </a:rPr>
              <a:t>-  using big data predictions to punish people even before they acted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7043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sz="4000" dirty="0" smtClean="0">
                <a:solidFill>
                  <a:srgbClr val="FFFFFF"/>
                </a:solidFill>
              </a:rPr>
              <a:t>Correlation instead of Causality</a:t>
            </a:r>
            <a:endParaRPr lang="en-US" altLang="en-US" sz="4000" dirty="0">
              <a:solidFill>
                <a:srgbClr val="FFFFFF"/>
              </a:solidFill>
            </a:endParaRPr>
          </a:p>
        </p:txBody>
      </p:sp>
      <p:pic>
        <p:nvPicPr>
          <p:cNvPr id="8704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7045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544" y="1052736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Society will need to shed some of its obsession for causality in exchange for simple correlations: not knowing why but only what…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23850" y="1699066"/>
            <a:ext cx="8483600" cy="44556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IN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259632" y="1699067"/>
            <a:ext cx="6624736" cy="4455655"/>
            <a:chOff x="1043608" y="1699067"/>
            <a:chExt cx="7056784" cy="445565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1699067"/>
              <a:ext cx="7056784" cy="445565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0EDE8"/>
                </a:clrFrom>
                <a:clrTo>
                  <a:srgbClr val="F0EDE8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76056" y="3861048"/>
              <a:ext cx="720080" cy="320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07406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947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sz="2800">
                <a:solidFill>
                  <a:srgbClr val="FFFFFF"/>
                </a:solidFill>
              </a:rPr>
              <a:t>Correct Prediction – Unwarranted side effects</a:t>
            </a:r>
          </a:p>
        </p:txBody>
      </p:sp>
      <p:pic>
        <p:nvPicPr>
          <p:cNvPr id="8294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949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1188" y="1274763"/>
            <a:ext cx="8075612" cy="286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IN" dirty="0">
                <a:ea typeface="+mn-ea"/>
                <a:cs typeface="Arial" panose="020B0604020202020204" pitchFamily="34" charset="0"/>
              </a:rPr>
              <a:t>• </a:t>
            </a:r>
            <a:r>
              <a:rPr lang="en-IN" dirty="0" smtClean="0">
                <a:ea typeface="+mn-ea"/>
                <a:cs typeface="Arial" panose="020B0604020202020204" pitchFamily="34" charset="0"/>
              </a:rPr>
              <a:t>Target runs an analytics backed marketing program – sends promotions to consumers based </a:t>
            </a:r>
            <a:r>
              <a:rPr lang="en-IN" dirty="0">
                <a:ea typeface="+mn-ea"/>
                <a:cs typeface="Arial" panose="020B0604020202020204" pitchFamily="34" charset="0"/>
              </a:rPr>
              <a:t>on their determined life situation 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IN" dirty="0">
                <a:ea typeface="+mn-ea"/>
                <a:cs typeface="Arial" panose="020B0604020202020204" pitchFamily="34" charset="0"/>
              </a:rPr>
              <a:t>• </a:t>
            </a:r>
            <a:r>
              <a:rPr lang="en-IN" dirty="0" smtClean="0">
                <a:ea typeface="+mn-ea"/>
                <a:cs typeface="Arial" panose="020B0604020202020204" pitchFamily="34" charset="0"/>
              </a:rPr>
              <a:t>Leverages Data </a:t>
            </a:r>
            <a:r>
              <a:rPr lang="en-IN" dirty="0">
                <a:ea typeface="+mn-ea"/>
                <a:cs typeface="Arial" panose="020B0604020202020204" pitchFamily="34" charset="0"/>
              </a:rPr>
              <a:t>&amp; Analytics </a:t>
            </a:r>
            <a:r>
              <a:rPr lang="en-IN" dirty="0" smtClean="0">
                <a:ea typeface="+mn-ea"/>
                <a:cs typeface="Arial" panose="020B0604020202020204" pitchFamily="34" charset="0"/>
              </a:rPr>
              <a:t>including</a:t>
            </a:r>
            <a:endParaRPr lang="en-IN" dirty="0">
              <a:ea typeface="+mn-ea"/>
              <a:cs typeface="Arial" panose="020B0604020202020204" pitchFamily="34" charset="0"/>
            </a:endParaRPr>
          </a:p>
          <a:p>
            <a:pPr marL="285750" indent="-285750" eaLnBrk="1" hangingPunct="1">
              <a:buClr>
                <a:srgbClr val="000000"/>
              </a:buClr>
              <a:buSzPct val="100000"/>
              <a:buFontTx/>
              <a:buChar char="-"/>
              <a:defRPr/>
            </a:pPr>
            <a:r>
              <a:rPr lang="en-IN" dirty="0">
                <a:ea typeface="+mn-ea"/>
                <a:cs typeface="Arial" panose="020B0604020202020204" pitchFamily="34" charset="0"/>
              </a:rPr>
              <a:t>- Transaction receipts and other undisclosed information </a:t>
            </a:r>
          </a:p>
          <a:p>
            <a:pPr marL="285750" indent="-285750" eaLnBrk="1" hangingPunct="1">
              <a:buClr>
                <a:srgbClr val="000000"/>
              </a:buClr>
              <a:buSzPct val="100000"/>
              <a:buFontTx/>
              <a:buChar char="-"/>
              <a:defRPr/>
            </a:pPr>
            <a:r>
              <a:rPr lang="en-IN" dirty="0">
                <a:ea typeface="+mn-ea"/>
                <a:cs typeface="Arial" panose="020B0604020202020204" pitchFamily="34" charset="0"/>
              </a:rPr>
              <a:t>- Inference engine to predict future needs based on shopping and purchase pattern changes 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IN" dirty="0">
                <a:ea typeface="+mn-ea"/>
                <a:cs typeface="Arial" panose="020B0604020202020204" pitchFamily="34" charset="0"/>
              </a:rPr>
              <a:t>• Result </a:t>
            </a:r>
          </a:p>
          <a:p>
            <a:pPr marL="285750" indent="-285750" eaLnBrk="1" hangingPunct="1">
              <a:buClr>
                <a:srgbClr val="000000"/>
              </a:buClr>
              <a:buSzPct val="100000"/>
              <a:buFontTx/>
              <a:buChar char="-"/>
              <a:defRPr/>
            </a:pPr>
            <a:r>
              <a:rPr lang="en-IN" dirty="0">
                <a:ea typeface="+mn-ea"/>
                <a:cs typeface="Arial" panose="020B0604020202020204" pitchFamily="34" charset="0"/>
              </a:rPr>
              <a:t>- Identified woman was pregnant; even estimated her due date </a:t>
            </a:r>
          </a:p>
          <a:p>
            <a:pPr marL="285750" indent="-285750" eaLnBrk="1" hangingPunct="1">
              <a:buClr>
                <a:srgbClr val="000000"/>
              </a:buClr>
              <a:buSzPct val="100000"/>
              <a:buFontTx/>
              <a:buChar char="-"/>
              <a:defRPr/>
            </a:pPr>
            <a:r>
              <a:rPr lang="en-IN" dirty="0">
                <a:ea typeface="+mn-ea"/>
                <a:cs typeface="Arial" panose="020B0604020202020204" pitchFamily="34" charset="0"/>
              </a:rPr>
              <a:t>- Woman was a pregnant teen; her father didn’t know until coupons arrived </a:t>
            </a:r>
          </a:p>
          <a:p>
            <a:pPr marL="285750" indent="-285750" eaLnBrk="1" hangingPunct="1">
              <a:buClr>
                <a:srgbClr val="000000"/>
              </a:buClr>
              <a:buSzPct val="100000"/>
              <a:buFontTx/>
              <a:buChar char="-"/>
              <a:defRPr/>
            </a:pPr>
            <a:r>
              <a:rPr lang="en-IN" dirty="0">
                <a:ea typeface="+mn-ea"/>
                <a:cs typeface="Arial" panose="020B0604020202020204" pitchFamily="34" charset="0"/>
              </a:rPr>
              <a:t>- Coupons now sealed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066" y="4339555"/>
            <a:ext cx="3867150" cy="16097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4499992" y="4339298"/>
            <a:ext cx="0" cy="160972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sz="4000" dirty="0">
                <a:solidFill>
                  <a:srgbClr val="FFFFFF"/>
                </a:solidFill>
              </a:rPr>
              <a:t>The million dollar book!!!</a:t>
            </a:r>
          </a:p>
        </p:txBody>
      </p:sp>
      <p:pic>
        <p:nvPicPr>
          <p:cNvPr id="8499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4997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84998" name="TextBox 1"/>
          <p:cNvSpPr txBox="1">
            <a:spLocks noChangeArrowheads="1"/>
          </p:cNvSpPr>
          <p:nvPr/>
        </p:nvSpPr>
        <p:spPr bwMode="auto">
          <a:xfrm>
            <a:off x="539750" y="1412875"/>
            <a:ext cx="80645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dirty="0"/>
              <a:t>In early April 2011, Peter Lawrence’s The Making of a Fly, </a:t>
            </a:r>
            <a:r>
              <a:rPr lang="en-IN" altLang="en-US" dirty="0" smtClean="0"/>
              <a:t>was </a:t>
            </a:r>
            <a:r>
              <a:rPr lang="en-IN" altLang="en-US" dirty="0"/>
              <a:t>listed on Amazon.com as having 17 copies for sale: 15 used from $35.54, and </a:t>
            </a:r>
            <a:r>
              <a:rPr lang="en-IN" altLang="en-US" dirty="0" smtClean="0"/>
              <a:t>2 </a:t>
            </a:r>
            <a:r>
              <a:rPr lang="en-IN" altLang="en-US" dirty="0"/>
              <a:t>new from $23,698,655.93 (plus $3.99 </a:t>
            </a:r>
            <a:r>
              <a:rPr lang="en-IN" altLang="en-US" dirty="0" smtClean="0"/>
              <a:t>shipping)</a:t>
            </a:r>
            <a:endParaRPr lang="en-I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dirty="0" smtClean="0"/>
              <a:t>Two </a:t>
            </a:r>
            <a:r>
              <a:rPr lang="en-IN" altLang="en-US" dirty="0"/>
              <a:t>automated programs, one run by seller “</a:t>
            </a:r>
            <a:r>
              <a:rPr lang="en-IN" altLang="en-US" dirty="0" err="1"/>
              <a:t>bordeebook</a:t>
            </a:r>
            <a:r>
              <a:rPr lang="en-IN" altLang="en-US" dirty="0"/>
              <a:t>” and one by seller “</a:t>
            </a:r>
            <a:r>
              <a:rPr lang="en-IN" altLang="en-US" dirty="0" err="1"/>
              <a:t>profnath</a:t>
            </a:r>
            <a:r>
              <a:rPr lang="en-IN" altLang="en-US" dirty="0"/>
              <a:t>,” were engaged in an iterative and incremental bidding war. </a:t>
            </a:r>
            <a:endParaRPr lang="en-IN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dirty="0" smtClean="0"/>
              <a:t>Once </a:t>
            </a:r>
            <a:r>
              <a:rPr lang="en-IN" altLang="en-US" dirty="0"/>
              <a:t>a day </a:t>
            </a:r>
            <a:r>
              <a:rPr lang="en-IN" altLang="en-US" dirty="0" err="1"/>
              <a:t>profnath</a:t>
            </a:r>
            <a:r>
              <a:rPr lang="en-IN" altLang="en-US" dirty="0"/>
              <a:t> would raise their price to 0.9983 times </a:t>
            </a:r>
            <a:r>
              <a:rPr lang="en-IN" altLang="en-US" dirty="0" err="1"/>
              <a:t>bordeebook’s</a:t>
            </a:r>
            <a:r>
              <a:rPr lang="en-IN" altLang="en-US" dirty="0"/>
              <a:t> listed price. Several hours later, </a:t>
            </a:r>
            <a:r>
              <a:rPr lang="en-IN" altLang="en-US" dirty="0" err="1"/>
              <a:t>bordeebook</a:t>
            </a:r>
            <a:r>
              <a:rPr lang="en-IN" altLang="en-US" dirty="0"/>
              <a:t> would increase their price to 1.270589 times </a:t>
            </a:r>
            <a:r>
              <a:rPr lang="en-IN" altLang="en-US" dirty="0" err="1"/>
              <a:t>profnath’s</a:t>
            </a:r>
            <a:r>
              <a:rPr lang="en-IN" altLang="en-US" dirty="0"/>
              <a:t> latest amount.</a:t>
            </a:r>
          </a:p>
        </p:txBody>
      </p:sp>
      <p:pic>
        <p:nvPicPr>
          <p:cNvPr id="4098" name="Picture 2" descr="http://pixabay.com/static/uploads/photo/2013/07/13/13/42/tux-161406_64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951188"/>
            <a:ext cx="2024816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ine Callout 1 1"/>
          <p:cNvSpPr/>
          <p:nvPr/>
        </p:nvSpPr>
        <p:spPr bwMode="auto">
          <a:xfrm>
            <a:off x="5153546" y="4066034"/>
            <a:ext cx="2154758" cy="792088"/>
          </a:xfrm>
          <a:prstGeom prst="borderCallout1">
            <a:avLst>
              <a:gd name="adj1" fmla="val 95603"/>
              <a:gd name="adj2" fmla="val 281"/>
              <a:gd name="adj3" fmla="val 158273"/>
              <a:gd name="adj4" fmla="val -40741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I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I am worth a million Dollars!!!</a:t>
            </a:r>
            <a:endParaRPr kumimoji="0" lang="en-I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400" dirty="0">
                <a:solidFill>
                  <a:srgbClr val="FFFFFF"/>
                </a:solidFill>
              </a:rPr>
              <a:t>What is Big Data?</a:t>
            </a:r>
          </a:p>
        </p:txBody>
      </p:sp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3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457200" y="2240459"/>
            <a:ext cx="8229600" cy="2052637"/>
          </a:xfrm>
          <a:prstGeom prst="roundRect">
            <a:avLst/>
          </a:prstGeom>
          <a:solidFill>
            <a:srgbClr val="FBDC5F"/>
          </a:solidFill>
          <a:ln w="9525" cap="flat" cmpd="sng" algn="ctr">
            <a:solidFill>
              <a:schemeClr val="accent6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37160" anchor="ctr"/>
          <a:lstStyle/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  <a:ea typeface="+mn-ea"/>
                <a:cs typeface="Arial" panose="020B0604020202020204" pitchFamily="34" charset="0"/>
              </a:rPr>
              <a:t>Big Data relates to rapidly growing, </a:t>
            </a:r>
            <a:r>
              <a:rPr lang="en-US" b="1" i="1" u="sng" kern="0" dirty="0">
                <a:solidFill>
                  <a:sysClr val="windowText" lastClr="000000"/>
                </a:solidFill>
                <a:ea typeface="+mn-ea"/>
                <a:cs typeface="Arial" panose="020B0604020202020204" pitchFamily="34" charset="0"/>
              </a:rPr>
              <a:t>Structured and Unstructured datasets</a:t>
            </a:r>
            <a:r>
              <a:rPr lang="en-US" b="1" kern="0" dirty="0">
                <a:solidFill>
                  <a:sysClr val="windowText" lastClr="000000"/>
                </a:solidFill>
                <a:ea typeface="+mn-ea"/>
                <a:cs typeface="Arial" panose="020B0604020202020204" pitchFamily="34" charset="0"/>
              </a:rPr>
              <a:t> with sizes beyond the ability of conventional database tools to store, manage, and analyze them. In addition to its size and complexity, it refers to its ability to help in </a:t>
            </a:r>
            <a:r>
              <a:rPr lang="en-US" b="1" i="1" u="sng" kern="0" dirty="0">
                <a:solidFill>
                  <a:sysClr val="windowText" lastClr="000000"/>
                </a:solidFill>
                <a:ea typeface="+mn-ea"/>
                <a:cs typeface="Arial" panose="020B0604020202020204" pitchFamily="34" charset="0"/>
              </a:rPr>
              <a:t>“Evidence-Based” Decision-making</a:t>
            </a:r>
            <a:r>
              <a:rPr lang="en-US" b="1" kern="0" dirty="0">
                <a:solidFill>
                  <a:sysClr val="windowText" lastClr="000000"/>
                </a:solidFill>
                <a:ea typeface="+mn-ea"/>
                <a:cs typeface="Arial" panose="020B0604020202020204" pitchFamily="34" charset="0"/>
              </a:rPr>
              <a:t>, having a high impact on business operations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7043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sz="4000" dirty="0" smtClean="0">
                <a:solidFill>
                  <a:srgbClr val="FFFFFF"/>
                </a:solidFill>
              </a:rPr>
              <a:t>A surprise Welcome!</a:t>
            </a:r>
            <a:endParaRPr lang="en-US" altLang="en-US" sz="4000" dirty="0">
              <a:solidFill>
                <a:srgbClr val="FFFFFF"/>
              </a:solidFill>
            </a:endParaRPr>
          </a:p>
        </p:txBody>
      </p:sp>
      <p:pic>
        <p:nvPicPr>
          <p:cNvPr id="8704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7045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87" y="1362544"/>
            <a:ext cx="4029922" cy="444803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9091" name="Text Box 2"/>
          <p:cNvSpPr txBox="1">
            <a:spLocks noChangeArrowheads="1"/>
          </p:cNvSpPr>
          <p:nvPr/>
        </p:nvSpPr>
        <p:spPr bwMode="auto">
          <a:xfrm>
            <a:off x="323850" y="3002087"/>
            <a:ext cx="8496300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ts val="2250"/>
              </a:spcBef>
              <a:buClrTx/>
              <a:buFontTx/>
              <a:buNone/>
            </a:pPr>
            <a:r>
              <a:rPr lang="en-US" altLang="en-US" sz="3600" dirty="0">
                <a:solidFill>
                  <a:srgbClr val="FFFFFF"/>
                </a:solidFill>
                <a:latin typeface="Arial" panose="020B0604020202020204" pitchFamily="34" charset="0"/>
              </a:rPr>
              <a:t>Thank you for your </a:t>
            </a:r>
            <a:r>
              <a:rPr lang="en-US" altLang="en-US" sz="3600" dirty="0" smtClean="0">
                <a:solidFill>
                  <a:srgbClr val="FFFFFF"/>
                </a:solidFill>
                <a:latin typeface="Arial" panose="020B0604020202020204" pitchFamily="34" charset="0"/>
              </a:rPr>
              <a:t>attention!</a:t>
            </a:r>
            <a:endParaRPr lang="en-US" altLang="en-US" sz="36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8909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9094" name="Text Box 5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20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228184" y="1124744"/>
            <a:ext cx="2025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err="1" smtClean="0">
                <a:solidFill>
                  <a:srgbClr val="FFC000"/>
                </a:solidFill>
              </a:rPr>
              <a:t>anonymization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9592" y="1988840"/>
            <a:ext cx="3888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err="1" smtClean="0">
                <a:solidFill>
                  <a:srgbClr val="00B0F0"/>
                </a:solidFill>
              </a:rPr>
              <a:t>behavioral</a:t>
            </a:r>
            <a:r>
              <a:rPr lang="en-IN" sz="3600" dirty="0" smtClean="0">
                <a:solidFill>
                  <a:srgbClr val="00B0F0"/>
                </a:solidFill>
              </a:rPr>
              <a:t> analytics</a:t>
            </a:r>
            <a:endParaRPr lang="en-IN" sz="3600" dirty="0">
              <a:solidFill>
                <a:srgbClr val="00B0F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234" y="3002282"/>
            <a:ext cx="18293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rgbClr val="FFC000"/>
                </a:solidFill>
              </a:rPr>
              <a:t>Hadoop</a:t>
            </a:r>
            <a:endParaRPr lang="en-IN" sz="4000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568" y="4725144"/>
            <a:ext cx="15840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rgbClr val="FF66CC"/>
                </a:solidFill>
              </a:rPr>
              <a:t>NoSQL</a:t>
            </a:r>
            <a:endParaRPr lang="en-IN" sz="4000" dirty="0">
              <a:solidFill>
                <a:srgbClr val="FF66CC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24128" y="5216326"/>
            <a:ext cx="1299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rgbClr val="FF66CC"/>
                </a:solidFill>
              </a:rPr>
              <a:t>petabyte</a:t>
            </a:r>
            <a:endParaRPr lang="en-IN" sz="2400" dirty="0">
              <a:solidFill>
                <a:srgbClr val="FF66C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72791" y="2204864"/>
            <a:ext cx="23876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 smtClean="0">
                <a:solidFill>
                  <a:srgbClr val="FF66CC"/>
                </a:solidFill>
              </a:rPr>
              <a:t>data scientist</a:t>
            </a:r>
            <a:endParaRPr lang="en-IN" sz="3200" dirty="0">
              <a:solidFill>
                <a:srgbClr val="FF66CC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1560" y="1160453"/>
            <a:ext cx="37815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rgbClr val="FF66CC"/>
                </a:solidFill>
              </a:rPr>
              <a:t>data visualization</a:t>
            </a:r>
            <a:endParaRPr lang="en-IN" sz="4000" dirty="0">
              <a:solidFill>
                <a:srgbClr val="FF66CC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31961" y="1704838"/>
            <a:ext cx="7378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/>
              <a:t>Hive</a:t>
            </a:r>
            <a:endParaRPr lang="en-IN" sz="2400" dirty="0"/>
          </a:p>
        </p:txBody>
      </p:sp>
      <p:sp>
        <p:nvSpPr>
          <p:cNvPr id="13" name="Rectangle 12"/>
          <p:cNvSpPr/>
          <p:nvPr/>
        </p:nvSpPr>
        <p:spPr>
          <a:xfrm>
            <a:off x="939331" y="2760022"/>
            <a:ext cx="22682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rgbClr val="FF66CC"/>
                </a:solidFill>
              </a:rPr>
              <a:t>MongoDB</a:t>
            </a:r>
            <a:endParaRPr lang="en-IN" sz="4000" dirty="0">
              <a:solidFill>
                <a:srgbClr val="FF66CC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31640" y="4140369"/>
            <a:ext cx="22359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 smtClean="0">
                <a:solidFill>
                  <a:srgbClr val="FFC000"/>
                </a:solidFill>
              </a:rPr>
              <a:t>map/reduce</a:t>
            </a:r>
            <a:endParaRPr lang="en-IN" sz="3200" dirty="0">
              <a:solidFill>
                <a:srgbClr val="FFC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60592" y="1668979"/>
            <a:ext cx="2254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/>
              <a:t>weblog analytics</a:t>
            </a:r>
            <a:endParaRPr lang="en-IN" sz="2400" dirty="0"/>
          </a:p>
        </p:txBody>
      </p:sp>
      <p:sp>
        <p:nvSpPr>
          <p:cNvPr id="16" name="Rectangle 15"/>
          <p:cNvSpPr/>
          <p:nvPr/>
        </p:nvSpPr>
        <p:spPr>
          <a:xfrm>
            <a:off x="3876516" y="5537024"/>
            <a:ext cx="19375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 smtClean="0">
                <a:solidFill>
                  <a:srgbClr val="FFC000"/>
                </a:solidFill>
              </a:rPr>
              <a:t>data aggregation</a:t>
            </a:r>
            <a:endParaRPr lang="en-IN" sz="2000" dirty="0">
              <a:solidFill>
                <a:srgbClr val="FFC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3070" y="3548955"/>
            <a:ext cx="2342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smtClean="0"/>
              <a:t>machine learning</a:t>
            </a:r>
            <a:endParaRPr lang="en-IN" sz="2400" dirty="0"/>
          </a:p>
        </p:txBody>
      </p:sp>
      <p:sp>
        <p:nvSpPr>
          <p:cNvPr id="18" name="Rectangle 17"/>
          <p:cNvSpPr/>
          <p:nvPr/>
        </p:nvSpPr>
        <p:spPr>
          <a:xfrm>
            <a:off x="2875378" y="4985493"/>
            <a:ext cx="2590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/>
              <a:t>predictive analytics</a:t>
            </a:r>
            <a:endParaRPr lang="en-IN" sz="2400" dirty="0"/>
          </a:p>
        </p:txBody>
      </p:sp>
      <p:sp>
        <p:nvSpPr>
          <p:cNvPr id="19" name="Rectangle 18"/>
          <p:cNvSpPr/>
          <p:nvPr/>
        </p:nvSpPr>
        <p:spPr>
          <a:xfrm>
            <a:off x="2411760" y="565004"/>
            <a:ext cx="36749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rgbClr val="00B0F0"/>
                </a:solidFill>
              </a:rPr>
              <a:t>cloud computing</a:t>
            </a:r>
            <a:endParaRPr lang="en-IN" sz="4000" dirty="0">
              <a:solidFill>
                <a:srgbClr val="00B0F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243080" y="3968455"/>
            <a:ext cx="1163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err="1" smtClean="0">
                <a:solidFill>
                  <a:srgbClr val="FF66CC"/>
                </a:solidFill>
              </a:rPr>
              <a:t>exabyte</a:t>
            </a:r>
            <a:endParaRPr lang="en-IN" sz="2400" dirty="0">
              <a:solidFill>
                <a:srgbClr val="FF66CC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53686" y="4774789"/>
            <a:ext cx="558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smtClean="0">
                <a:solidFill>
                  <a:srgbClr val="00B0F0"/>
                </a:solidFill>
              </a:rPr>
              <a:t>Pig</a:t>
            </a:r>
            <a:endParaRPr lang="en-IN" sz="2400" dirty="0">
              <a:solidFill>
                <a:srgbClr val="00B0F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293273" y="2833572"/>
            <a:ext cx="3256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rgbClr val="FFC000"/>
                </a:solidFill>
              </a:rPr>
              <a:t>recommendation engine</a:t>
            </a:r>
            <a:endParaRPr lang="en-IN" sz="2400" dirty="0">
              <a:solidFill>
                <a:srgbClr val="FFC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63980" y="5559623"/>
            <a:ext cx="24323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rgbClr val="00B0F0"/>
                </a:solidFill>
              </a:rPr>
              <a:t>unstructured data</a:t>
            </a:r>
            <a:endParaRPr lang="en-IN" sz="2400" dirty="0">
              <a:solidFill>
                <a:srgbClr val="00B0F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27174" y="4221511"/>
            <a:ext cx="29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/>
              <a:t>distributed processing</a:t>
            </a:r>
            <a:endParaRPr lang="en-IN" sz="2400" dirty="0"/>
          </a:p>
        </p:txBody>
      </p:sp>
      <p:sp>
        <p:nvSpPr>
          <p:cNvPr id="25" name="Rectangle 24"/>
          <p:cNvSpPr/>
          <p:nvPr/>
        </p:nvSpPr>
        <p:spPr>
          <a:xfrm>
            <a:off x="3138747" y="3459562"/>
            <a:ext cx="40320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rgbClr val="00B0F0"/>
                </a:solidFill>
              </a:rPr>
              <a:t>sentiment analysis</a:t>
            </a:r>
            <a:endParaRPr lang="en-IN" sz="4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820917"/>
      </p:ext>
    </p:extLst>
  </p:cSld>
  <p:clrMapOvr>
    <a:masterClrMapping/>
  </p:clrMapOvr>
  <p:transition spd="med" advTm="1024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20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228184" y="1124744"/>
            <a:ext cx="2025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err="1" smtClean="0">
                <a:solidFill>
                  <a:srgbClr val="FFC000"/>
                </a:solidFill>
              </a:rPr>
              <a:t>anonymization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9592" y="1988840"/>
            <a:ext cx="3888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err="1" smtClean="0">
                <a:solidFill>
                  <a:srgbClr val="00B0F0"/>
                </a:solidFill>
              </a:rPr>
              <a:t>behavioral</a:t>
            </a:r>
            <a:r>
              <a:rPr lang="en-IN" sz="3600" dirty="0" smtClean="0">
                <a:solidFill>
                  <a:srgbClr val="00B0F0"/>
                </a:solidFill>
              </a:rPr>
              <a:t> analytics</a:t>
            </a:r>
            <a:endParaRPr lang="en-IN" sz="3600" dirty="0">
              <a:solidFill>
                <a:srgbClr val="00B0F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234" y="3002282"/>
            <a:ext cx="18293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rgbClr val="FFC000"/>
                </a:solidFill>
              </a:rPr>
              <a:t>Hadoop</a:t>
            </a:r>
            <a:endParaRPr lang="en-IN" sz="4000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568" y="4725144"/>
            <a:ext cx="15840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rgbClr val="FF66CC"/>
                </a:solidFill>
              </a:rPr>
              <a:t>NoSQL</a:t>
            </a:r>
            <a:endParaRPr lang="en-IN" sz="4000" dirty="0">
              <a:solidFill>
                <a:srgbClr val="FF66CC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24128" y="5216326"/>
            <a:ext cx="1299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rgbClr val="FF66CC"/>
                </a:solidFill>
              </a:rPr>
              <a:t>petabyte</a:t>
            </a:r>
            <a:endParaRPr lang="en-IN" sz="2400" dirty="0">
              <a:solidFill>
                <a:srgbClr val="FF66C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72791" y="2204864"/>
            <a:ext cx="23876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 smtClean="0">
                <a:solidFill>
                  <a:srgbClr val="FF66CC"/>
                </a:solidFill>
              </a:rPr>
              <a:t>data scientist</a:t>
            </a:r>
            <a:endParaRPr lang="en-IN" sz="3200" dirty="0">
              <a:solidFill>
                <a:srgbClr val="FF66CC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1560" y="1160453"/>
            <a:ext cx="37815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rgbClr val="FF66CC"/>
                </a:solidFill>
              </a:rPr>
              <a:t>data visualization</a:t>
            </a:r>
            <a:endParaRPr lang="en-IN" sz="4000" dirty="0">
              <a:solidFill>
                <a:srgbClr val="FF66CC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31961" y="1704838"/>
            <a:ext cx="7378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/>
              <a:t>Hive</a:t>
            </a:r>
            <a:endParaRPr lang="en-IN" sz="2400" dirty="0"/>
          </a:p>
        </p:txBody>
      </p:sp>
      <p:sp>
        <p:nvSpPr>
          <p:cNvPr id="13" name="Rectangle 12"/>
          <p:cNvSpPr/>
          <p:nvPr/>
        </p:nvSpPr>
        <p:spPr>
          <a:xfrm>
            <a:off x="939331" y="2760022"/>
            <a:ext cx="22682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rgbClr val="FF66CC"/>
                </a:solidFill>
              </a:rPr>
              <a:t>MongoDB</a:t>
            </a:r>
            <a:endParaRPr lang="en-IN" sz="4000" dirty="0">
              <a:solidFill>
                <a:srgbClr val="FF66CC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31640" y="4140369"/>
            <a:ext cx="22359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 smtClean="0">
                <a:solidFill>
                  <a:srgbClr val="FFC000"/>
                </a:solidFill>
              </a:rPr>
              <a:t>map/reduce</a:t>
            </a:r>
            <a:endParaRPr lang="en-IN" sz="3200" dirty="0">
              <a:solidFill>
                <a:srgbClr val="FFC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60592" y="1668979"/>
            <a:ext cx="2254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/>
              <a:t>weblog analytics</a:t>
            </a:r>
            <a:endParaRPr lang="en-IN" sz="2400" dirty="0"/>
          </a:p>
        </p:txBody>
      </p:sp>
      <p:sp>
        <p:nvSpPr>
          <p:cNvPr id="16" name="Rectangle 15"/>
          <p:cNvSpPr/>
          <p:nvPr/>
        </p:nvSpPr>
        <p:spPr>
          <a:xfrm>
            <a:off x="3876516" y="5537024"/>
            <a:ext cx="19375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 smtClean="0">
                <a:solidFill>
                  <a:srgbClr val="FFC000"/>
                </a:solidFill>
              </a:rPr>
              <a:t>data aggregation</a:t>
            </a:r>
            <a:endParaRPr lang="en-IN" sz="2000" dirty="0">
              <a:solidFill>
                <a:srgbClr val="FFC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3070" y="3548955"/>
            <a:ext cx="2342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smtClean="0"/>
              <a:t>machine learning</a:t>
            </a:r>
            <a:endParaRPr lang="en-IN" sz="2400" dirty="0"/>
          </a:p>
        </p:txBody>
      </p:sp>
      <p:sp>
        <p:nvSpPr>
          <p:cNvPr id="18" name="Rectangle 17"/>
          <p:cNvSpPr/>
          <p:nvPr/>
        </p:nvSpPr>
        <p:spPr>
          <a:xfrm>
            <a:off x="2875378" y="4985493"/>
            <a:ext cx="2590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/>
              <a:t>predictive analytics</a:t>
            </a:r>
            <a:endParaRPr lang="en-IN" sz="2400" dirty="0"/>
          </a:p>
        </p:txBody>
      </p:sp>
      <p:sp>
        <p:nvSpPr>
          <p:cNvPr id="19" name="Rectangle 18"/>
          <p:cNvSpPr/>
          <p:nvPr/>
        </p:nvSpPr>
        <p:spPr>
          <a:xfrm>
            <a:off x="2411760" y="565004"/>
            <a:ext cx="36749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rgbClr val="00B0F0"/>
                </a:solidFill>
              </a:rPr>
              <a:t>cloud computing</a:t>
            </a:r>
            <a:endParaRPr lang="en-IN" sz="4000" dirty="0">
              <a:solidFill>
                <a:srgbClr val="00B0F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243080" y="3968455"/>
            <a:ext cx="1163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err="1" smtClean="0">
                <a:solidFill>
                  <a:srgbClr val="FF66CC"/>
                </a:solidFill>
              </a:rPr>
              <a:t>exabyte</a:t>
            </a:r>
            <a:endParaRPr lang="en-IN" sz="2400" dirty="0">
              <a:solidFill>
                <a:srgbClr val="FF66CC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53686" y="4774789"/>
            <a:ext cx="558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smtClean="0">
                <a:solidFill>
                  <a:srgbClr val="00B0F0"/>
                </a:solidFill>
              </a:rPr>
              <a:t>Pig</a:t>
            </a:r>
            <a:endParaRPr lang="en-IN" sz="2400" dirty="0">
              <a:solidFill>
                <a:srgbClr val="00B0F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293273" y="2833572"/>
            <a:ext cx="3256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rgbClr val="FFC000"/>
                </a:solidFill>
              </a:rPr>
              <a:t>recommendation engine</a:t>
            </a:r>
            <a:endParaRPr lang="en-IN" sz="2400" dirty="0">
              <a:solidFill>
                <a:srgbClr val="FFC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63980" y="5559623"/>
            <a:ext cx="24323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rgbClr val="00B0F0"/>
                </a:solidFill>
              </a:rPr>
              <a:t>unstructured data</a:t>
            </a:r>
            <a:endParaRPr lang="en-IN" sz="2400" dirty="0">
              <a:solidFill>
                <a:srgbClr val="00B0F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27174" y="4221511"/>
            <a:ext cx="29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/>
              <a:t>distributed processing</a:t>
            </a:r>
            <a:endParaRPr lang="en-IN" sz="2400" dirty="0"/>
          </a:p>
        </p:txBody>
      </p:sp>
      <p:sp>
        <p:nvSpPr>
          <p:cNvPr id="25" name="Rectangle 24"/>
          <p:cNvSpPr/>
          <p:nvPr/>
        </p:nvSpPr>
        <p:spPr>
          <a:xfrm>
            <a:off x="3138747" y="3459562"/>
            <a:ext cx="40320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rgbClr val="00B0F0"/>
                </a:solidFill>
              </a:rPr>
              <a:t>sentiment analysis</a:t>
            </a:r>
            <a:endParaRPr lang="en-IN" sz="4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8137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9091" name="Text Box 2"/>
          <p:cNvSpPr txBox="1">
            <a:spLocks noChangeArrowheads="1"/>
          </p:cNvSpPr>
          <p:nvPr/>
        </p:nvSpPr>
        <p:spPr bwMode="auto">
          <a:xfrm>
            <a:off x="323850" y="3002087"/>
            <a:ext cx="84963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600" dirty="0" smtClean="0">
                <a:solidFill>
                  <a:srgbClr val="FFFFFF"/>
                </a:solidFill>
              </a:rPr>
              <a:t>The </a:t>
            </a:r>
            <a:r>
              <a:rPr lang="en-US" altLang="en-US" sz="3600" strike="sngStrike" dirty="0" smtClean="0">
                <a:solidFill>
                  <a:srgbClr val="FFFFFF"/>
                </a:solidFill>
              </a:rPr>
              <a:t>3</a:t>
            </a:r>
            <a:r>
              <a:rPr lang="en-US" altLang="en-US" sz="3600" dirty="0" smtClean="0">
                <a:solidFill>
                  <a:srgbClr val="FFFFFF"/>
                </a:solidFill>
              </a:rPr>
              <a:t>, no, 5 Vs of Big Data</a:t>
            </a:r>
            <a:endParaRPr lang="en-US" altLang="en-US" sz="3600" dirty="0">
              <a:solidFill>
                <a:srgbClr val="FFFFFF"/>
              </a:solidFill>
            </a:endParaRPr>
          </a:p>
        </p:txBody>
      </p:sp>
      <p:pic>
        <p:nvPicPr>
          <p:cNvPr id="8909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9094" name="Text Box 5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</p:spTree>
    <p:extLst>
      <p:ext uri="{BB962C8B-B14F-4D97-AF65-F5344CB8AC3E}">
        <p14:creationId xmlns:p14="http://schemas.microsoft.com/office/powerpoint/2010/main" val="40727277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70797" y="764704"/>
            <a:ext cx="3713371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0" b="1" cap="none" spc="0" dirty="0" smtClean="0">
                <a:ln w="12700">
                  <a:solidFill>
                    <a:srgbClr val="FF66CC"/>
                  </a:solidFill>
                  <a:prstDash val="solid"/>
                </a:ln>
                <a:solidFill>
                  <a:srgbClr val="FF66CC"/>
                </a:solidFill>
                <a:effectLst>
                  <a:glow rad="228600">
                    <a:srgbClr val="FF66CC">
                      <a:alpha val="40000"/>
                    </a:srgbClr>
                  </a:glow>
                  <a:outerShdw dist="38100" dir="2640000" algn="bl" rotWithShape="0">
                    <a:schemeClr val="accent1"/>
                  </a:outerShdw>
                </a:effectLst>
              </a:rPr>
              <a:t>V</a:t>
            </a:r>
            <a:endParaRPr lang="en-US" sz="30000" b="1" cap="none" spc="0" dirty="0">
              <a:ln w="12700">
                <a:solidFill>
                  <a:srgbClr val="FF66CC"/>
                </a:solidFill>
                <a:prstDash val="solid"/>
              </a:ln>
              <a:solidFill>
                <a:srgbClr val="FF66CC"/>
              </a:solidFill>
              <a:effectLst>
                <a:glow rad="228600">
                  <a:srgbClr val="FF66CC">
                    <a:alpha val="40000"/>
                  </a:srgbClr>
                </a:glow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 dirty="0">
                <a:solidFill>
                  <a:schemeClr val="bg1"/>
                </a:solidFill>
              </a:rPr>
              <a:t>Big Data is Defined by Volume, Variety and Velocity</a:t>
            </a:r>
            <a:endParaRPr lang="en-US" altLang="en-US" sz="4400" dirty="0">
              <a:solidFill>
                <a:schemeClr val="bg1"/>
              </a:solidFill>
            </a:endParaRPr>
          </a:p>
        </p:txBody>
      </p:sp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9338"/>
            <a:ext cx="20161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9" name="Text Box 6"/>
          <p:cNvSpPr txBox="1">
            <a:spLocks noChangeArrowheads="1"/>
          </p:cNvSpPr>
          <p:nvPr/>
        </p:nvSpPr>
        <p:spPr bwMode="auto">
          <a:xfrm>
            <a:off x="6089650" y="6092825"/>
            <a:ext cx="271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A6A6A6"/>
                </a:solidFill>
              </a:rPr>
              <a:t>i-Learn | a T&amp;D initiative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259176" y="2004554"/>
            <a:ext cx="2129248" cy="960574"/>
            <a:chOff x="6259176" y="2004554"/>
            <a:chExt cx="2129248" cy="960574"/>
          </a:xfrm>
        </p:grpSpPr>
        <p:sp>
          <p:nvSpPr>
            <p:cNvPr id="8" name="TextBox 7"/>
            <p:cNvSpPr txBox="1"/>
            <p:nvPr/>
          </p:nvSpPr>
          <p:spPr>
            <a:xfrm>
              <a:off x="6726078" y="2004554"/>
              <a:ext cx="1247775" cy="2778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>
                  <a:ea typeface="+mn-ea"/>
                  <a:cs typeface="Arial" panose="020B0604020202020204" pitchFamily="34" charset="0"/>
                </a:rPr>
                <a:t>Volume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426274" y="2326953"/>
              <a:ext cx="1962150" cy="63817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accent2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rIns="0" anchor="ctr">
              <a:spAutoFit/>
            </a:bodyPr>
            <a:lstStyle/>
            <a:p>
              <a:pPr marL="290513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b="1" kern="0" dirty="0">
                  <a:solidFill>
                    <a:schemeClr val="tx1"/>
                  </a:solidFill>
                  <a:ea typeface="+mn-ea"/>
                  <a:cs typeface="Arial" panose="020B0604020202020204" pitchFamily="34" charset="0"/>
                </a:rPr>
                <a:t>Large quantity of data </a:t>
              </a:r>
              <a:r>
                <a:rPr lang="en-US" sz="1050" kern="0" dirty="0">
                  <a:solidFill>
                    <a:schemeClr val="tx1"/>
                  </a:solidFill>
                  <a:ea typeface="+mn-ea"/>
                  <a:cs typeface="Arial" panose="020B0604020202020204" pitchFamily="34" charset="0"/>
                </a:rPr>
                <a:t>which may be enterprise-specific or general and public or private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6259176" y="2137477"/>
              <a:ext cx="352443" cy="350304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>
                  <a:solidFill>
                    <a:prstClr val="white"/>
                  </a:solidFill>
                  <a:latin typeface="Arial"/>
                  <a:ea typeface="ＭＳ Ｐゴシック"/>
                </a:rPr>
                <a:t>1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258051" y="3622776"/>
            <a:ext cx="1817363" cy="1534416"/>
            <a:chOff x="6258051" y="3622776"/>
            <a:chExt cx="1817363" cy="1534416"/>
          </a:xfrm>
        </p:grpSpPr>
        <p:sp>
          <p:nvSpPr>
            <p:cNvPr id="9" name="TextBox 8"/>
            <p:cNvSpPr txBox="1"/>
            <p:nvPr/>
          </p:nvSpPr>
          <p:spPr>
            <a:xfrm>
              <a:off x="6667638" y="3622776"/>
              <a:ext cx="1247775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>
                  <a:ea typeface="+mn-ea"/>
                  <a:cs typeface="Arial" panose="020B0604020202020204" pitchFamily="34" charset="0"/>
                </a:rPr>
                <a:t>Variety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351389" y="3982442"/>
              <a:ext cx="1724025" cy="117475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accent2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rIns="0" anchor="ctr">
              <a:spAutoFit/>
            </a:bodyPr>
            <a:lstStyle/>
            <a:p>
              <a:pPr marL="290513" defTabSz="914400" eaLnBrk="1" fontAlgn="auto" hangingPunct="1">
                <a:spcBef>
                  <a:spcPts val="0"/>
                </a:spcBef>
                <a:spcAft>
                  <a:spcPts val="0"/>
                </a:spcAft>
                <a:buFont typeface="Times New Roman" panose="02020603050405020304" pitchFamily="18" charset="0"/>
                <a:buNone/>
                <a:defRPr/>
              </a:pPr>
              <a:r>
                <a:rPr lang="en-US" sz="1050" b="1" kern="0" dirty="0">
                  <a:solidFill>
                    <a:schemeClr val="tx1"/>
                  </a:solidFill>
                  <a:ea typeface="+mn-ea"/>
                  <a:cs typeface="Arial" panose="020B0604020202020204" pitchFamily="34" charset="0"/>
                </a:rPr>
                <a:t>Diverse set of data</a:t>
              </a:r>
              <a:r>
                <a:rPr lang="en-US" sz="1050" kern="0" dirty="0">
                  <a:solidFill>
                    <a:schemeClr val="tx1"/>
                  </a:solidFill>
                  <a:ea typeface="+mn-ea"/>
                  <a:cs typeface="Arial" panose="020B0604020202020204" pitchFamily="34" charset="0"/>
                </a:rPr>
                <a:t> being created, such as social networking feeds, video and audio files, email, sensor data and other raw data 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6258051" y="3760889"/>
              <a:ext cx="352443" cy="350304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>
                  <a:solidFill>
                    <a:prstClr val="white"/>
                  </a:solidFill>
                  <a:latin typeface="Arial"/>
                  <a:ea typeface="ＭＳ Ｐゴシック"/>
                </a:rPr>
                <a:t>2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91880" y="5155716"/>
            <a:ext cx="2035342" cy="1153604"/>
            <a:chOff x="3491880" y="5155716"/>
            <a:chExt cx="2035342" cy="1153604"/>
          </a:xfrm>
        </p:grpSpPr>
        <p:sp>
          <p:nvSpPr>
            <p:cNvPr id="10" name="TextBox 9"/>
            <p:cNvSpPr txBox="1"/>
            <p:nvPr/>
          </p:nvSpPr>
          <p:spPr>
            <a:xfrm>
              <a:off x="3803905" y="5155716"/>
              <a:ext cx="1247775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>
                  <a:ea typeface="+mn-ea"/>
                  <a:cs typeface="Arial" panose="020B0604020202020204" pitchFamily="34" charset="0"/>
                </a:rPr>
                <a:t>Velocity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92059" y="5491757"/>
              <a:ext cx="1935163" cy="817563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accent2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rIns="0" anchor="ctr">
              <a:spAutoFit/>
            </a:bodyPr>
            <a:lstStyle/>
            <a:p>
              <a:pPr marL="290513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b="1" kern="0" dirty="0">
                  <a:solidFill>
                    <a:schemeClr val="tx1"/>
                  </a:solidFill>
                  <a:ea typeface="+mn-ea"/>
                  <a:cs typeface="Arial" panose="020B0604020202020204" pitchFamily="34" charset="0"/>
                </a:rPr>
                <a:t>Speed of data </a:t>
              </a:r>
              <a:r>
                <a:rPr lang="en-US" sz="1050" kern="0" dirty="0">
                  <a:solidFill>
                    <a:schemeClr val="tx1"/>
                  </a:solidFill>
                  <a:ea typeface="+mn-ea"/>
                  <a:cs typeface="Arial" panose="020B0604020202020204" pitchFamily="34" charset="0"/>
                </a:rPr>
                <a:t>inflow as well as rate at which this fast-moving data needs to be stored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3491880" y="5310944"/>
              <a:ext cx="352443" cy="350304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>
                  <a:solidFill>
                    <a:prstClr val="white"/>
                  </a:solidFill>
                  <a:latin typeface="Arial"/>
                  <a:ea typeface="ＭＳ Ｐゴシック"/>
                </a:rPr>
                <a:t>3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9552" y="3645024"/>
            <a:ext cx="2008627" cy="846137"/>
            <a:chOff x="539552" y="3645024"/>
            <a:chExt cx="2008627" cy="846137"/>
          </a:xfrm>
        </p:grpSpPr>
        <p:sp>
          <p:nvSpPr>
            <p:cNvPr id="25" name="TextBox 24"/>
            <p:cNvSpPr txBox="1"/>
            <p:nvPr/>
          </p:nvSpPr>
          <p:spPr>
            <a:xfrm>
              <a:off x="875953" y="3645024"/>
              <a:ext cx="1247775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>
                  <a:ea typeface="+mn-ea"/>
                  <a:cs typeface="Arial" panose="020B0604020202020204" pitchFamily="34" charset="0"/>
                </a:rPr>
                <a:t>Veracity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39552" y="4030786"/>
              <a:ext cx="1935162" cy="46037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accent2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rIns="0" anchor="ctr">
              <a:spAutoFit/>
            </a:bodyPr>
            <a:lstStyle/>
            <a:p>
              <a:pPr marL="290513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1050" b="1" kern="0" dirty="0">
                  <a:solidFill>
                    <a:schemeClr val="tx1"/>
                  </a:solidFill>
                  <a:ea typeface="+mn-ea"/>
                  <a:cs typeface="Arial" panose="020B0604020202020204" pitchFamily="34" charset="0"/>
                </a:rPr>
                <a:t>Messiness </a:t>
              </a:r>
              <a:r>
                <a:rPr lang="en-IN" sz="1050" kern="0" dirty="0">
                  <a:solidFill>
                    <a:schemeClr val="tx1"/>
                  </a:solidFill>
                  <a:ea typeface="+mn-ea"/>
                  <a:cs typeface="Arial" panose="020B0604020202020204" pitchFamily="34" charset="0"/>
                </a:rPr>
                <a:t>or trustworthiness of the data</a:t>
              </a:r>
              <a:endParaRPr lang="en-US" sz="1050" kern="0" dirty="0">
                <a:solidFill>
                  <a:schemeClr val="tx1"/>
                </a:solidFill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2195736" y="3870784"/>
              <a:ext cx="352443" cy="350304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>
                  <a:solidFill>
                    <a:prstClr val="white"/>
                  </a:solidFill>
                  <a:latin typeface="Arial"/>
                  <a:ea typeface="ＭＳ Ｐゴシック"/>
                </a:rPr>
                <a:t>4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9552" y="1988840"/>
            <a:ext cx="2040472" cy="981075"/>
            <a:chOff x="539552" y="1988840"/>
            <a:chExt cx="2040472" cy="981075"/>
          </a:xfrm>
        </p:grpSpPr>
        <p:sp>
          <p:nvSpPr>
            <p:cNvPr id="27" name="TextBox 26"/>
            <p:cNvSpPr txBox="1"/>
            <p:nvPr/>
          </p:nvSpPr>
          <p:spPr>
            <a:xfrm>
              <a:off x="899592" y="1988840"/>
              <a:ext cx="1249362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 smtClean="0">
                  <a:ea typeface="+mn-ea"/>
                  <a:cs typeface="Arial" panose="020B0604020202020204" pitchFamily="34" charset="0"/>
                </a:rPr>
                <a:t>Value</a:t>
              </a:r>
              <a:endParaRPr lang="en-US" sz="1200" b="1" kern="0" dirty="0"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39552" y="2331740"/>
              <a:ext cx="1933575" cy="63817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accent2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rIns="0" anchor="ctr">
              <a:spAutoFit/>
            </a:bodyPr>
            <a:lstStyle/>
            <a:p>
              <a:pPr marL="290513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1050" b="1" kern="0" dirty="0" smtClean="0">
                  <a:solidFill>
                    <a:schemeClr val="tx1"/>
                  </a:solidFill>
                  <a:ea typeface="+mn-ea"/>
                  <a:cs typeface="Arial" panose="020B0604020202020204" pitchFamily="34" charset="0"/>
                </a:rPr>
                <a:t>All </a:t>
              </a:r>
              <a:r>
                <a:rPr lang="en-IN" sz="1050" b="1" kern="0" dirty="0">
                  <a:solidFill>
                    <a:schemeClr val="tx1"/>
                  </a:solidFill>
                  <a:ea typeface="+mn-ea"/>
                  <a:cs typeface="Arial" panose="020B0604020202020204" pitchFamily="34" charset="0"/>
                </a:rPr>
                <a:t>that you can gain</a:t>
              </a:r>
            </a:p>
            <a:p>
              <a:pPr marL="290513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1050" kern="0" dirty="0">
                  <a:solidFill>
                    <a:schemeClr val="tx1"/>
                  </a:solidFill>
                  <a:ea typeface="+mn-ea"/>
                  <a:cs typeface="Arial" panose="020B0604020202020204" pitchFamily="34" charset="0"/>
                </a:rPr>
                <a:t>from all possible modes of use of the data</a:t>
              </a:r>
              <a:endParaRPr lang="en-US" sz="1050" kern="0" dirty="0">
                <a:solidFill>
                  <a:schemeClr val="tx1"/>
                </a:solidFill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227581" y="2177192"/>
              <a:ext cx="352443" cy="340634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smtClean="0">
                  <a:solidFill>
                    <a:prstClr val="white"/>
                  </a:solidFill>
                  <a:latin typeface="Arial"/>
                  <a:ea typeface="ＭＳ Ｐゴシック"/>
                </a:rPr>
                <a:t>5</a:t>
              </a:r>
              <a:endParaRPr lang="en-US" sz="1400" b="1" kern="0" dirty="0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sp>
        <p:nvSpPr>
          <p:cNvPr id="19" name="Rectangle 18"/>
          <p:cNvSpPr/>
          <p:nvPr/>
        </p:nvSpPr>
        <p:spPr bwMode="auto">
          <a:xfrm>
            <a:off x="1043608" y="5473685"/>
            <a:ext cx="1080120" cy="4035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IN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3055</TotalTime>
  <Words>2720</Words>
  <Application>Microsoft Office PowerPoint</Application>
  <PresentationFormat>On-screen Show (4:3)</PresentationFormat>
  <Paragraphs>399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Microsoft YaHei</vt:lpstr>
      <vt:lpstr>ＭＳ Ｐゴシック</vt:lpstr>
      <vt:lpstr>Arial</vt:lpstr>
      <vt:lpstr>Calibri</vt:lpstr>
      <vt:lpstr>Times New Roman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Chalkboard PowerPoint Presentation</dc:title>
  <dc:creator>Windows User</dc:creator>
  <cp:lastModifiedBy>Microsoft account</cp:lastModifiedBy>
  <cp:revision>375</cp:revision>
  <cp:lastPrinted>1601-01-01T00:00:00Z</cp:lastPrinted>
  <dcterms:created xsi:type="dcterms:W3CDTF">2011-05-07T15:33:03Z</dcterms:created>
  <dcterms:modified xsi:type="dcterms:W3CDTF">2015-02-27T10:11:20Z</dcterms:modified>
</cp:coreProperties>
</file>